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notesMasterIdLst>
    <p:notesMasterId r:id="rId25"/>
  </p:notesMasterIdLst>
  <p:sldIdLst>
    <p:sldId id="256" r:id="rId2"/>
    <p:sldId id="258" r:id="rId3"/>
    <p:sldId id="279" r:id="rId4"/>
    <p:sldId id="286" r:id="rId5"/>
    <p:sldId id="260" r:id="rId6"/>
    <p:sldId id="261" r:id="rId7"/>
    <p:sldId id="262" r:id="rId8"/>
    <p:sldId id="264" r:id="rId9"/>
    <p:sldId id="266" r:id="rId10"/>
    <p:sldId id="269" r:id="rId11"/>
    <p:sldId id="270" r:id="rId12"/>
    <p:sldId id="280" r:id="rId13"/>
    <p:sldId id="278" r:id="rId14"/>
    <p:sldId id="281" r:id="rId15"/>
    <p:sldId id="282" r:id="rId16"/>
    <p:sldId id="283" r:id="rId17"/>
    <p:sldId id="284" r:id="rId18"/>
    <p:sldId id="287" r:id="rId19"/>
    <p:sldId id="288" r:id="rId20"/>
    <p:sldId id="289" r:id="rId21"/>
    <p:sldId id="291" r:id="rId22"/>
    <p:sldId id="290" r:id="rId23"/>
    <p:sldId id="285" r:id="rId24"/>
  </p:sldIdLst>
  <p:sldSz cx="12192000" cy="6858000"/>
  <p:notesSz cx="6810375" cy="9942513"/>
  <p:embeddedFontLst>
    <p:embeddedFont>
      <p:font typeface="Abadi MT Condensed Light" panose="020B0306030101010103" pitchFamily="34" charset="77"/>
      <p:regular r:id="rId26"/>
    </p:embeddedFont>
    <p:embeddedFont>
      <p:font typeface="Avenir Book" panose="02000503020000020003" pitchFamily="2" charset="0"/>
      <p:regular r:id="rId27"/>
      <p:italic r:id="rId28"/>
    </p:embeddedFont>
    <p:embeddedFont>
      <p:font typeface="Avenir Medium" panose="02000503020000020003" pitchFamily="2" charset="0"/>
      <p:regular r:id="rId29"/>
      <p:italic r:id="rId30"/>
    </p:embeddedFont>
    <p:embeddedFont>
      <p:font typeface="Avenir Roman" panose="02000503020000020003" pitchFamily="2" charset="0"/>
      <p:regular r:id="rId31"/>
      <p:bold r:id="rId32"/>
      <p:italic r:id="rId33"/>
      <p:boldItalic r:id="rId34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/>
    <p:restoredTop sz="75843"/>
  </p:normalViewPr>
  <p:slideViewPr>
    <p:cSldViewPr snapToGrid="0" snapToObjects="1">
      <p:cViewPr varScale="1">
        <p:scale>
          <a:sx n="92" d="100"/>
          <a:sy n="92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FF359D6-00C6-426D-8263-613A2B00765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motivation for the work is to be able to provide a tool for the rail traffic operation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/>
              <a:ea typeface="Avenir 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Problem restricted strictly to weather – delays of other trains are not considered in prediction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year project (2018)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Our</a:t>
            </a:r>
            <a:r>
              <a:rPr lang="fi-FI" dirty="0"/>
              <a:t> </a:t>
            </a:r>
            <a:r>
              <a:rPr lang="fi-FI" dirty="0" err="1"/>
              <a:t>target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delay</a:t>
            </a:r>
            <a:r>
              <a:rPr lang="fi-FI" dirty="0"/>
              <a:t> </a:t>
            </a:r>
            <a:r>
              <a:rPr lang="fi-FI" dirty="0" err="1"/>
              <a:t>prediction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to </a:t>
            </a:r>
            <a:r>
              <a:rPr lang="fi-FI" dirty="0" err="1"/>
              <a:t>evaluate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platform</a:t>
            </a:r>
            <a:endParaRPr lang="fi-FI" dirty="0"/>
          </a:p>
          <a:p>
            <a:pPr marL="628650" lvl="1" indent="-171450">
              <a:buFontTx/>
              <a:buChar char="-"/>
            </a:pP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we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ran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same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tasks</a:t>
            </a:r>
            <a:r>
              <a:rPr lang="fi-FI" dirty="0">
                <a:sym typeface="Wingdings" pitchFamily="2" charset="2"/>
              </a:rPr>
              <a:t> in </a:t>
            </a:r>
            <a:r>
              <a:rPr lang="fi-FI" dirty="0" err="1">
                <a:sym typeface="Wingdings" pitchFamily="2" charset="2"/>
              </a:rPr>
              <a:t>our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own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system</a:t>
            </a:r>
            <a:r>
              <a:rPr lang="fi-FI" dirty="0">
                <a:sym typeface="Wingdings" pitchFamily="2" charset="2"/>
              </a:rPr>
              <a:t> and in </a:t>
            </a:r>
            <a:r>
              <a:rPr lang="fi-FI" dirty="0" err="1">
                <a:sym typeface="Wingdings" pitchFamily="2" charset="2"/>
              </a:rPr>
              <a:t>GCloud</a:t>
            </a:r>
            <a:endParaRPr lang="fi-FI" dirty="0"/>
          </a:p>
          <a:p>
            <a:r>
              <a:rPr lang="fi-FI" dirty="0"/>
              <a:t>- </a:t>
            </a:r>
            <a:r>
              <a:rPr lang="fi-FI" dirty="0" err="1"/>
              <a:t>Rough</a:t>
            </a:r>
            <a:r>
              <a:rPr lang="fi-FI" dirty="0"/>
              <a:t> </a:t>
            </a:r>
            <a:r>
              <a:rPr lang="fi-FI" dirty="0" err="1"/>
              <a:t>estimates</a:t>
            </a:r>
            <a:r>
              <a:rPr lang="fi-FI" dirty="0"/>
              <a:t>, </a:t>
            </a:r>
            <a:r>
              <a:rPr lang="fi-FI" dirty="0" err="1"/>
              <a:t>setup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a </a:t>
            </a:r>
            <a:r>
              <a:rPr lang="fi-FI" dirty="0" err="1"/>
              <a:t>huge</a:t>
            </a:r>
            <a:r>
              <a:rPr lang="fi-FI" dirty="0"/>
              <a:t> </a:t>
            </a:r>
            <a:r>
              <a:rPr lang="fi-FI" dirty="0" err="1"/>
              <a:t>effect</a:t>
            </a:r>
            <a:r>
              <a:rPr lang="fi-FI" dirty="0"/>
              <a:t> in </a:t>
            </a:r>
            <a:r>
              <a:rPr lang="fi-FI" dirty="0" err="1"/>
              <a:t>run</a:t>
            </a:r>
            <a:r>
              <a:rPr lang="fi-FI" dirty="0"/>
              <a:t> </a:t>
            </a:r>
            <a:r>
              <a:rPr lang="fi-FI" dirty="0" err="1"/>
              <a:t>times</a:t>
            </a:r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4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022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Tried</a:t>
            </a:r>
            <a:r>
              <a:rPr lang="fi-FI" dirty="0"/>
              <a:t> </a:t>
            </a:r>
            <a:r>
              <a:rPr lang="fi-FI" dirty="0" err="1"/>
              <a:t>save</a:t>
            </a:r>
            <a:r>
              <a:rPr lang="fi-FI" dirty="0"/>
              <a:t> data to </a:t>
            </a:r>
            <a:r>
              <a:rPr lang="fi-FI" dirty="0" err="1"/>
              <a:t>classical</a:t>
            </a:r>
            <a:r>
              <a:rPr lang="fi-FI" dirty="0"/>
              <a:t> postgis (in </a:t>
            </a:r>
            <a:r>
              <a:rPr lang="fi-FI" dirty="0" err="1"/>
              <a:t>cloud</a:t>
            </a:r>
            <a:r>
              <a:rPr lang="fi-FI" dirty="0"/>
              <a:t>)</a:t>
            </a:r>
          </a:p>
          <a:p>
            <a:pPr marL="171450" indent="-171450">
              <a:buFontTx/>
              <a:buChar char="-"/>
            </a:pPr>
            <a:r>
              <a:rPr lang="fi-FI" dirty="0" err="1"/>
              <a:t>Anyone</a:t>
            </a:r>
            <a:r>
              <a:rPr lang="fi-FI" dirty="0"/>
              <a:t> </a:t>
            </a:r>
            <a:r>
              <a:rPr lang="fi-FI" dirty="0" err="1"/>
              <a:t>who</a:t>
            </a:r>
            <a:r>
              <a:rPr lang="fi-FI" dirty="0"/>
              <a:t>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to </a:t>
            </a:r>
            <a:r>
              <a:rPr lang="fi-FI" dirty="0" err="1"/>
              <a:t>reproduce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workflow</a:t>
            </a:r>
            <a:r>
              <a:rPr lang="fi-FI" dirty="0"/>
              <a:t>,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google </a:t>
            </a:r>
            <a:r>
              <a:rPr lang="fi-FI" dirty="0" err="1"/>
              <a:t>cloud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Constitutes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dataset </a:t>
            </a:r>
            <a:r>
              <a:rPr lang="fi-FI" dirty="0" err="1"/>
              <a:t>are</a:t>
            </a:r>
            <a:r>
              <a:rPr lang="fi-FI" dirty="0"/>
              <a:t> open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real</a:t>
            </a:r>
            <a:r>
              <a:rPr lang="fi-FI" dirty="0"/>
              <a:t> data is in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query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can’t</a:t>
            </a:r>
            <a:r>
              <a:rPr lang="fi-FI" dirty="0"/>
              <a:t> open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792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intuitive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explore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data in </a:t>
            </a:r>
            <a:r>
              <a:rPr lang="fi-FI" dirty="0" err="1"/>
              <a:t>BigQuery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552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05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14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intuitive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explore</a:t>
            </a:r>
            <a:r>
              <a:rPr lang="fi-FI" dirty="0"/>
              <a:t> </a:t>
            </a:r>
            <a:r>
              <a:rPr lang="fi-FI" dirty="0" err="1"/>
              <a:t>any</a:t>
            </a:r>
            <a:r>
              <a:rPr lang="fi-FI" dirty="0"/>
              <a:t> data in </a:t>
            </a:r>
            <a:r>
              <a:rPr lang="fi-FI" dirty="0" err="1"/>
              <a:t>BigQuery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2840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script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defines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evnironment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530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whole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able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put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script</a:t>
            </a:r>
            <a:endParaRPr lang="fi-FI" dirty="0"/>
          </a:p>
          <a:p>
            <a:pPr marL="171450" indent="-171450">
              <a:buFontTx/>
              <a:buChar char="-"/>
            </a:pP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script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defines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evnironment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508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i-FI" dirty="0"/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832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motivation for the work is to be able to provide a tool for the rail traffic operation center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can take actions: put more workforce on field, reduce train shifts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Communications is also important for pr</a:t>
            </a: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38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Goal was also to evaluate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gcloud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9EFC521-EEEB-48BB-B699-3D32D4B3F2D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742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label data consists of trains delayed between stations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of history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dataset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Passenger trains considered only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option as well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~10 trains per hour at busiest stations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stations host only few trains per day</a:t>
            </a:r>
          </a:p>
          <a:p>
            <a:pPr marL="285840" indent="-2847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stations contain only cargo traffic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Trains delayed at end station of the route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(minutes reported to every station to time stamp when train passed the stations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Four train types (intercity, commuter, cargo, other)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3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We consider only passenger trains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83800" indent="-196920"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EF6F4D3-3A4E-4BA1-A71D-2DA5381078E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various pre-processing methods used for the features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 functions (min/max/mean/count) to minimize amount of missing values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with and without imputation and normalisation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also PCA, ICA and K-Means clustering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000" indent="-196920">
              <a:lnSpc>
                <a:spcPct val="13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25B697-BA4D-4351-B0FD-E79C27F4EE2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three separate ML methods considered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D2AED5-C7FE-47B5-AA3B-E8EC4405E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681120" y="4784760"/>
            <a:ext cx="5447160" cy="3913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 best RFR prediction followed actual observations relatively well</a:t>
            </a:r>
          </a:p>
        </p:txBody>
      </p:sp>
      <p:sp>
        <p:nvSpPr>
          <p:cNvPr id="286" name="CustomShape 2"/>
          <p:cNvSpPr/>
          <p:nvPr/>
        </p:nvSpPr>
        <p:spPr>
          <a:xfrm>
            <a:off x="3857760" y="9443880"/>
            <a:ext cx="2950200" cy="49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21E68EB-9160-4AC6-8182-AC9F9749536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7525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FF359D6-00C6-426D-8263-613A2B00765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62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orakulmio 5">
            <a:extLst>
              <a:ext uri="{FF2B5EF4-FFF2-40B4-BE49-F238E27FC236}">
                <a16:creationId xmlns:a16="http://schemas.microsoft.com/office/drawing/2014/main" id="{22665E0D-75C2-E94B-8135-F621B99D0778}"/>
              </a:ext>
            </a:extLst>
          </p:cNvPr>
          <p:cNvSpPr>
            <a:spLocks noChangeAspect="1"/>
          </p:cNvSpPr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1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812" indent="-190812" algn="ctr">
              <a:lnSpc>
                <a:spcPct val="120000"/>
              </a:lnSpc>
            </a:pPr>
            <a:endParaRPr lang="fi-FI" sz="1801" b="0" i="0" baseline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_vaihdettava_ku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ED1C699-EA44-A547-A232-13BF6082DD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1101" y="0"/>
            <a:ext cx="6130900" cy="6858000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lisää kuva napsauttamalla kuvaketta</a:t>
            </a:r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Otsikko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Otsikko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Otsikko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2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Otsikkodi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Otsikkodi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FE003F51-9AB6-AF46-B948-FB978D2E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D801770B-2EFC-E545-B7D5-9073FE6F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1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>
            <a:extLst>
              <a:ext uri="{FF2B5EF4-FFF2-40B4-BE49-F238E27FC236}">
                <a16:creationId xmlns:a16="http://schemas.microsoft.com/office/drawing/2014/main" id="{2153FE5C-2915-9542-B7E7-637DD7D0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122363"/>
            <a:ext cx="9144001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99" y="3602038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34479A5-813A-B147-97FE-04FC148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8001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41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34D06DFD-532A-724A-8E44-B62EC9AE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0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972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972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0000" y="6120002"/>
            <a:ext cx="720000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42510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236BEAF-5685-5947-B6FB-B5AD74F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6A49E86-C16A-E245-936A-BF86C036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99" y="1825625"/>
            <a:ext cx="1116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6BD2314-7F0D-5444-B8A7-638BD9DB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2001" y="6173477"/>
            <a:ext cx="813598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4096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64311BB-BEF8-794C-BA05-DBD01601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1608F8-F562-D84A-9D25-FFC439164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997162A-713B-5043-BC9D-6CA883411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25625"/>
            <a:ext cx="5400001" cy="4104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10DF3E1-1A62-184C-9A83-F948EE63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075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ihdettava_kuv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1">
            <a:extLst>
              <a:ext uri="{FF2B5EF4-FFF2-40B4-BE49-F238E27FC236}">
                <a16:creationId xmlns:a16="http://schemas.microsoft.com/office/drawing/2014/main" id="{EB32F1B1-92CC-6E47-8A18-FBD60440FA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7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023BF53-1DC5-094C-A3D3-8B787ABE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F80D270C-7447-9B43-BF0E-891DF827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8920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061A0D-CC9F-6240-AA6D-3AC8E9EE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432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172E7B9-5049-1A4C-B842-9BC585C2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00" y="503999"/>
            <a:ext cx="6480000" cy="5364000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077EB74-AFAB-AB41-B32F-E1F631B1F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2160000"/>
            <a:ext cx="432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0A5BDFD-AD3C-3448-8009-09A5D52B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7E5AECE8-D1FD-8C44-A48B-499F0CABA5A8}"/>
              </a:ext>
            </a:extLst>
          </p:cNvPr>
          <p:cNvSpPr/>
          <p:nvPr userDrawn="1"/>
        </p:nvSpPr>
        <p:spPr>
          <a:xfrm>
            <a:off x="183453" y="6538602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569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1FA6FC8-3666-5946-9C18-E5D459CE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50400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0B233B5-4633-2D41-89B1-24D075B6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000" y="2160000"/>
            <a:ext cx="5040000" cy="3744000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/>
            </a:lvl1pPr>
            <a:lvl2pPr marL="457227" indent="0">
              <a:buNone/>
              <a:defRPr sz="1400"/>
            </a:lvl2pPr>
            <a:lvl3pPr marL="914454" indent="0">
              <a:buNone/>
              <a:defRPr sz="1200"/>
            </a:lvl3pPr>
            <a:lvl4pPr marL="1371681" indent="0">
              <a:buNone/>
              <a:defRPr sz="1000"/>
            </a:lvl4pPr>
            <a:lvl5pPr marL="1828909" indent="0">
              <a:buNone/>
              <a:defRPr sz="1000"/>
            </a:lvl5pPr>
            <a:lvl6pPr marL="2286135" indent="0">
              <a:buNone/>
              <a:defRPr sz="1000"/>
            </a:lvl6pPr>
            <a:lvl7pPr marL="2743362" indent="0">
              <a:buNone/>
              <a:defRPr sz="1000"/>
            </a:lvl7pPr>
            <a:lvl8pPr marL="3200590" indent="0">
              <a:buNone/>
              <a:defRPr sz="1000"/>
            </a:lvl8pPr>
            <a:lvl9pPr marL="365781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29A05BC-2CAA-1342-BE66-F55EF95E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8" name="Kuvan paikkamerkki 5">
            <a:extLst>
              <a:ext uri="{FF2B5EF4-FFF2-40B4-BE49-F238E27FC236}">
                <a16:creationId xmlns:a16="http://schemas.microsoft.com/office/drawing/2014/main" id="{92604AAA-D3E4-1A42-8F46-C8D92773FF7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66532" y="-15764"/>
            <a:ext cx="6125469" cy="687376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6" name="CustomShape 6">
            <a:extLst>
              <a:ext uri="{FF2B5EF4-FFF2-40B4-BE49-F238E27FC236}">
                <a16:creationId xmlns:a16="http://schemas.microsoft.com/office/drawing/2014/main" id="{1A5DFCAF-43F0-B74C-A1FC-4F547AEFCD75}"/>
              </a:ext>
            </a:extLst>
          </p:cNvPr>
          <p:cNvSpPr/>
          <p:nvPr userDrawn="1"/>
        </p:nvSpPr>
        <p:spPr>
          <a:xfrm>
            <a:off x="2088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036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sp>
        <p:nvSpPr>
          <p:cNvPr id="3" name="CustomShape 6">
            <a:extLst>
              <a:ext uri="{FF2B5EF4-FFF2-40B4-BE49-F238E27FC236}">
                <a16:creationId xmlns:a16="http://schemas.microsoft.com/office/drawing/2014/main" id="{7C6BF26E-382D-9941-8481-F075D748FC37}"/>
              </a:ext>
            </a:extLst>
          </p:cNvPr>
          <p:cNvSpPr/>
          <p:nvPr userDrawn="1"/>
        </p:nvSpPr>
        <p:spPr>
          <a:xfrm>
            <a:off x="183453" y="6548534"/>
            <a:ext cx="3037481" cy="3094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 anchor="ctr"/>
          <a:lstStyle/>
          <a:p>
            <a:pPr algn="ctr">
              <a:lnSpc>
                <a:spcPct val="100000"/>
              </a:lnSpc>
            </a:pP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 otherwise stated, all images by author, </a:t>
            </a:r>
            <a:r>
              <a:rPr lang="en-US" sz="739" spc="-1" dirty="0" err="1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licence</a:t>
            </a:r>
            <a:r>
              <a:rPr lang="en-US" sz="739" spc="-1" dirty="0">
                <a:solidFill>
                  <a:srgbClr val="95959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CC4BY</a:t>
            </a:r>
            <a:endParaRPr lang="en-US" sz="739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17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34A7459-EE84-C84F-9EF9-30D0313B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0847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1106F8-7F59-B944-BE59-3A978961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B363DEF3-0DD5-BA47-B13F-1D549CD38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DE4D2F1-7DEA-E04E-A5BF-9E5E1487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10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Pystysuora otsikko ja tek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3D2A9FCC-51C5-364F-A93C-FCC1FEA7B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129DAA0-C274-F34D-8C89-9F49B0065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8000" y="365125"/>
            <a:ext cx="7560001" cy="5811838"/>
          </a:xfrm>
        </p:spPr>
        <p:txBody>
          <a:bodyPr vert="eaVert"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D1879EF-E033-354B-A6C7-998939C8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211708" y="5587333"/>
            <a:ext cx="814137" cy="365125"/>
          </a:xfrm>
        </p:spPr>
        <p:txBody>
          <a:bodyPr/>
          <a:lstStyle/>
          <a:p>
            <a:fld id="{13BE8AB2-9B50-D544-A2BB-62673476E5E9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F4C94E2-FCB5-FB43-A6E1-0F87AD1D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12306" y="1296001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0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akan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242" y="-15764"/>
            <a:ext cx="161976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800000"/>
            <a:ext cx="9144001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9144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E539FCD5-1A0A-4960-9B19-0D8D20650D93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8038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4FDA7807-8F90-6043-B36B-C98BEB406A1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0" sx="45000" sy="45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2_vaihdettava_kuv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B95B4754-AD77-014E-894F-8E16B5B0D8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0CA76E93-B1FC-EC47-9F63-8E678F6D8698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2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3_vaihdettava_kuv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C53A3FB5-B917-1B47-BCB6-C18A4F0FC1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3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orakulmio 8">
            <a:extLst>
              <a:ext uri="{FF2B5EF4-FFF2-40B4-BE49-F238E27FC236}">
                <a16:creationId xmlns:a16="http://schemas.microsoft.com/office/drawing/2014/main" id="{8C08878E-F531-6E49-8D14-C6A0A78E8FA1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45000" sy="4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4_vaihdettava_kuv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1">
            <a:extLst>
              <a:ext uri="{FF2B5EF4-FFF2-40B4-BE49-F238E27FC236}">
                <a16:creationId xmlns:a16="http://schemas.microsoft.com/office/drawing/2014/main" id="{16BD1366-5B4D-0A44-817E-EAB6F9A7E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61101" y="0"/>
            <a:ext cx="6130900" cy="6858000"/>
          </a:xfrm>
          <a:pattFill prst="pct90">
            <a:fgClr>
              <a:schemeClr val="accent4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 dirty="0"/>
          </a:p>
        </p:txBody>
      </p:sp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7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dia_vari_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orakulmio 10">
            <a:extLst>
              <a:ext uri="{FF2B5EF4-FFF2-40B4-BE49-F238E27FC236}">
                <a16:creationId xmlns:a16="http://schemas.microsoft.com/office/drawing/2014/main" id="{40F591B0-4E4C-194E-8404-6E35A9F466AA}"/>
              </a:ext>
            </a:extLst>
          </p:cNvPr>
          <p:cNvSpPr/>
          <p:nvPr/>
        </p:nvSpPr>
        <p:spPr>
          <a:xfrm>
            <a:off x="6061101" y="0"/>
            <a:ext cx="6130900" cy="6858000"/>
          </a:xfrm>
          <a:prstGeom prst="rect">
            <a:avLst/>
          </a:prstGeom>
          <a:blipFill dpi="0" rotWithShape="1">
            <a:blip r:embed="rId2"/>
            <a:srcRect/>
            <a:tile tx="6350" ty="-19050" sx="55000" sy="55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pic>
        <p:nvPicPr>
          <p:cNvPr id="19" name="Patterni">
            <a:extLst>
              <a:ext uri="{FF2B5EF4-FFF2-40B4-BE49-F238E27FC236}">
                <a16:creationId xmlns:a16="http://schemas.microsoft.com/office/drawing/2014/main" id="{4285F6AA-0C7B-D54B-90F5-402BAEDC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00" y="0"/>
            <a:ext cx="1619760" cy="6858000"/>
          </a:xfrm>
          <a:prstGeom prst="rect">
            <a:avLst/>
          </a:prstGeom>
        </p:spPr>
      </p:pic>
      <p:sp>
        <p:nvSpPr>
          <p:cNvPr id="7" name="Tekstin taustaväri">
            <a:extLst>
              <a:ext uri="{FF2B5EF4-FFF2-40B4-BE49-F238E27FC236}">
                <a16:creationId xmlns:a16="http://schemas.microsoft.com/office/drawing/2014/main" id="{A061B61F-278B-0143-85FA-9C716E069CE0}"/>
              </a:ext>
            </a:extLst>
          </p:cNvPr>
          <p:cNvSpPr/>
          <p:nvPr/>
        </p:nvSpPr>
        <p:spPr>
          <a:xfrm>
            <a:off x="0" y="0"/>
            <a:ext cx="607165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801" b="0" i="0" dirty="0">
              <a:latin typeface="Avenir Book" panose="02000503020000020003" pitchFamily="2" charset="0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2849390A-863A-E249-A58B-C7861C9EB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800000"/>
            <a:ext cx="5220000" cy="23876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AB6DDE-3EA6-5A42-9F95-98A91E22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12" y="4320000"/>
            <a:ext cx="5220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7" indent="0" algn="ctr">
              <a:buNone/>
              <a:defRPr sz="2000"/>
            </a:lvl2pPr>
            <a:lvl3pPr marL="914454" indent="0" algn="ctr">
              <a:buNone/>
              <a:defRPr sz="1801"/>
            </a:lvl3pPr>
            <a:lvl4pPr marL="1371681" indent="0" algn="ctr">
              <a:buNone/>
              <a:defRPr sz="1600"/>
            </a:lvl4pPr>
            <a:lvl5pPr marL="1828909" indent="0" algn="ctr">
              <a:buNone/>
              <a:defRPr sz="1600"/>
            </a:lvl5pPr>
            <a:lvl6pPr marL="2286135" indent="0" algn="ctr">
              <a:buNone/>
              <a:defRPr sz="1600"/>
            </a:lvl6pPr>
            <a:lvl7pPr marL="2743362" indent="0" algn="ctr">
              <a:buNone/>
              <a:defRPr sz="1600"/>
            </a:lvl7pPr>
            <a:lvl8pPr marL="3200590" indent="0" algn="ctr">
              <a:buNone/>
              <a:defRPr sz="1600"/>
            </a:lvl8pPr>
            <a:lvl9pPr marL="365781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4A969AF-A963-0745-8694-3639602E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3999" y="6026742"/>
            <a:ext cx="1080001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6A167487-54D6-EC42-84F0-257FE4D1A122}" type="datetime1">
              <a:rPr lang="fi-FI" smtClean="0"/>
              <a:pPr/>
              <a:t>8.1.2020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07CDDB3-DF34-C045-A97C-9C204C8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9200" y="6026741"/>
            <a:ext cx="4114800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fi-FI" dirty="0"/>
              <a:t>Nimi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1C61264-AAE4-0744-9166-B9DA677B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1" y="504000"/>
            <a:ext cx="271721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90B6F790-057D-784A-9CB2-979D89E5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365127"/>
            <a:ext cx="111600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4FCD46ED-2A86-484D-B7D1-49D101183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999" y="1825625"/>
            <a:ext cx="11160001" cy="41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5F1E16D-A262-DF4D-A3E1-C8A4054B2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2000" y="6173477"/>
            <a:ext cx="81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13BE8AB2-9B50-D544-A2BB-62673476E5E9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5127E30D-647A-BE42-8CD4-1C75FA6664E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2000" y="6120000"/>
            <a:ext cx="23290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1" b="0" i="0" kern="1200">
          <a:solidFill>
            <a:schemeClr val="tx2"/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41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68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522" indent="-228613" algn="l" defTabSz="9144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1" b="0" i="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74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6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3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43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9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5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2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90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6" algn="l" defTabSz="9144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hyperlink" Target="https://commons.wikimedia.org/wiki/User:Nicoguar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hyperlink" Target="https://commons.wikimedia.org/w/index.php?title=User:Mjanson_srf&amp;action=edit&amp;redlink=1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commons.wikimedia.org/wiki/File:Long_Short_Term_Memory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commons.wikimedia.org/wiki/File:Random_forest_diagram_complet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18E983-2858-9A46-9F94-938118E21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1" y="1431865"/>
            <a:ext cx="5220000" cy="2387600"/>
          </a:xfrm>
        </p:spPr>
        <p:txBody>
          <a:bodyPr>
            <a:normAutofit/>
          </a:bodyPr>
          <a:lstStyle/>
          <a:p>
            <a:r>
              <a:rPr lang="en" dirty="0"/>
              <a:t>Using Cloud to Streamline R&amp;D Workflow</a:t>
            </a:r>
            <a:br>
              <a:rPr lang="en" dirty="0"/>
            </a:br>
            <a:r>
              <a:rPr lang="en" sz="2000" dirty="0"/>
              <a:t>Predicting Train Delays</a:t>
            </a:r>
            <a:endParaRPr lang="fi-FI" dirty="0"/>
          </a:p>
        </p:txBody>
      </p:sp>
      <p:sp>
        <p:nvSpPr>
          <p:cNvPr id="82" name="CustomShape 1"/>
          <p:cNvSpPr/>
          <p:nvPr/>
        </p:nvSpPr>
        <p:spPr>
          <a:xfrm>
            <a:off x="804257" y="1662206"/>
            <a:ext cx="10626923" cy="1723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Placeholder 9" descr="A black and white photo of a train&#10;&#10;Description automatically generated">
            <a:extLst>
              <a:ext uri="{FF2B5EF4-FFF2-40B4-BE49-F238E27FC236}">
                <a16:creationId xmlns:a16="http://schemas.microsoft.com/office/drawing/2014/main" id="{3D962D1D-07CF-E643-9751-E3FE76CAB6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9401" r="38400" b="9401"/>
          <a:stretch/>
        </p:blipFill>
        <p:spPr>
          <a:xfrm>
            <a:off x="6061100" y="0"/>
            <a:ext cx="6130900" cy="6858000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8574D1F4-765D-1240-BBE8-4EC305E0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01" y="4664384"/>
            <a:ext cx="5220000" cy="1655762"/>
          </a:xfrm>
        </p:spPr>
        <p:txBody>
          <a:bodyPr>
            <a:normAutofit lnSpcReduction="10000"/>
          </a:bodyPr>
          <a:lstStyle/>
          <a:p>
            <a:r>
              <a:rPr lang="en" dirty="0"/>
              <a:t>Finnish Meteorological Institute</a:t>
            </a:r>
            <a:br>
              <a:rPr lang="en" dirty="0"/>
            </a:br>
            <a:endParaRPr lang="en" dirty="0"/>
          </a:p>
          <a:p>
            <a:r>
              <a:rPr lang="en" dirty="0"/>
              <a:t>Roope Tervo</a:t>
            </a:r>
          </a:p>
          <a:p>
            <a:r>
              <a:rPr lang="en" dirty="0"/>
              <a:t>Laila Daniel</a:t>
            </a:r>
            <a:endParaRPr lang="fi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9E273-7678-1E48-82C3-737DB3121781}"/>
              </a:ext>
            </a:extLst>
          </p:cNvPr>
          <p:cNvSpPr txBox="1"/>
          <p:nvPr/>
        </p:nvSpPr>
        <p:spPr>
          <a:xfrm>
            <a:off x="6096000" y="6538169"/>
            <a:ext cx="4636206" cy="319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739" dirty="0"/>
              <a:t>Photo by </a:t>
            </a:r>
            <a:r>
              <a:rPr lang="en" sz="739" dirty="0" err="1"/>
              <a:t>Kalevi</a:t>
            </a:r>
            <a:r>
              <a:rPr lang="en" sz="739" dirty="0"/>
              <a:t> </a:t>
            </a:r>
            <a:r>
              <a:rPr lang="en" sz="739" dirty="0" err="1"/>
              <a:t>Lehtonen</a:t>
            </a:r>
            <a:r>
              <a:rPr lang="en" sz="739" dirty="0"/>
              <a:t> 1955. Not published until Commons in 2014. </a:t>
            </a:r>
            <a:br>
              <a:rPr lang="en" sz="739" dirty="0"/>
            </a:br>
            <a:r>
              <a:rPr lang="fi-FI" sz="739" dirty="0" err="1"/>
              <a:t>https</a:t>
            </a:r>
            <a:r>
              <a:rPr lang="fi-FI" sz="739" dirty="0"/>
              <a:t>://</a:t>
            </a:r>
            <a:r>
              <a:rPr lang="fi-FI" sz="739" dirty="0" err="1"/>
              <a:t>fi.wikipedia.org</a:t>
            </a:r>
            <a:r>
              <a:rPr lang="fi-FI" sz="739" dirty="0"/>
              <a:t>/wiki/Tiedosto:Finnish_class_Dm4_locomotive_number_1607_in_the_year_1955.jpg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5"/>
          <p:cNvPicPr/>
          <p:nvPr/>
        </p:nvPicPr>
        <p:blipFill>
          <a:blip r:embed="rId3"/>
          <a:srcRect l="9425" r="7837"/>
          <a:stretch/>
        </p:blipFill>
        <p:spPr>
          <a:xfrm>
            <a:off x="1011307" y="1397519"/>
            <a:ext cx="10211937" cy="4407453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647972" y="425449"/>
            <a:ext cx="9290632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RFR works relatively well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767458" y="1857285"/>
            <a:ext cx="588784" cy="2652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1027267" y="4573758"/>
            <a:ext cx="359123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896476" y="3267616"/>
            <a:ext cx="498338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50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766128" y="1998273"/>
            <a:ext cx="637110" cy="372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algn="r">
              <a:lnSpc>
                <a:spcPct val="100000"/>
              </a:lnSpc>
            </a:pPr>
            <a:r>
              <a:rPr lang="en-US" sz="1724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100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 rot="16200000">
            <a:off x="-446465" y="2997609"/>
            <a:ext cx="2188874" cy="4477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Delay (minutes)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4355136" y="1857285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0"/>
          <p:cNvSpPr/>
          <p:nvPr/>
        </p:nvSpPr>
        <p:spPr>
          <a:xfrm>
            <a:off x="7694976" y="1952607"/>
            <a:ext cx="304146" cy="329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666815" y="4941305"/>
            <a:ext cx="10234992" cy="43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2"/>
          <p:cNvSpPr/>
          <p:nvPr/>
        </p:nvSpPr>
        <p:spPr>
          <a:xfrm>
            <a:off x="2117050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02/2018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5559305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06/2016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4"/>
          <p:cNvSpPr/>
          <p:nvPr/>
        </p:nvSpPr>
        <p:spPr>
          <a:xfrm>
            <a:off x="8833084" y="4900072"/>
            <a:ext cx="1235647" cy="786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02/2017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5"/>
          <p:cNvSpPr/>
          <p:nvPr/>
        </p:nvSpPr>
        <p:spPr>
          <a:xfrm>
            <a:off x="1594327" y="1489295"/>
            <a:ext cx="8618497" cy="429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6"/>
          <p:cNvSpPr/>
          <p:nvPr/>
        </p:nvSpPr>
        <p:spPr>
          <a:xfrm>
            <a:off x="1308359" y="1433875"/>
            <a:ext cx="3292843" cy="4482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"/>
          <p:cNvSpPr/>
          <p:nvPr/>
        </p:nvSpPr>
        <p:spPr>
          <a:xfrm>
            <a:off x="5040702" y="1433875"/>
            <a:ext cx="5900829" cy="337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10000"/>
              </a:lnSpc>
            </a:pPr>
            <a:r>
              <a:rPr lang="en-US" sz="1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Predicted vs. true delay, average over all stations, a</a:t>
            </a:r>
            <a:r>
              <a:rPr lang="en-US" sz="1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DejaVu Sans"/>
              </a:rPr>
              <a:t>verage over all stations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 rot="21589200">
            <a:off x="181783" y="477345"/>
            <a:ext cx="11828432" cy="11638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r>
              <a:rPr lang="en-US" sz="32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Platform consisted on-premise and Google Cloud components</a:t>
            </a:r>
            <a:endParaRPr lang="en-US" sz="32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533F1-7EDD-7A4E-9F3A-2F5DCBDD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4" y="1610629"/>
            <a:ext cx="9213851" cy="41881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9E1437-89B5-684D-9F42-ED0342093A7E}"/>
              </a:ext>
            </a:extLst>
          </p:cNvPr>
          <p:cNvSpPr/>
          <p:nvPr/>
        </p:nvSpPr>
        <p:spPr>
          <a:xfrm>
            <a:off x="318655" y="3704686"/>
            <a:ext cx="9864436" cy="2350818"/>
          </a:xfrm>
          <a:custGeom>
            <a:avLst/>
            <a:gdLst>
              <a:gd name="connsiteX0" fmla="*/ 0 w 9864436"/>
              <a:gd name="connsiteY0" fmla="*/ 0 h 2350818"/>
              <a:gd name="connsiteX1" fmla="*/ 481617 w 9864436"/>
              <a:gd name="connsiteY1" fmla="*/ 0 h 2350818"/>
              <a:gd name="connsiteX2" fmla="*/ 765944 w 9864436"/>
              <a:gd name="connsiteY2" fmla="*/ 0 h 2350818"/>
              <a:gd name="connsiteX3" fmla="*/ 1543494 w 9864436"/>
              <a:gd name="connsiteY3" fmla="*/ 0 h 2350818"/>
              <a:gd name="connsiteX4" fmla="*/ 2025111 w 9864436"/>
              <a:gd name="connsiteY4" fmla="*/ 0 h 2350818"/>
              <a:gd name="connsiteX5" fmla="*/ 2506727 w 9864436"/>
              <a:gd name="connsiteY5" fmla="*/ 0 h 2350818"/>
              <a:gd name="connsiteX6" fmla="*/ 3284277 w 9864436"/>
              <a:gd name="connsiteY6" fmla="*/ 0 h 2350818"/>
              <a:gd name="connsiteX7" fmla="*/ 3667249 w 9864436"/>
              <a:gd name="connsiteY7" fmla="*/ 0 h 2350818"/>
              <a:gd name="connsiteX8" fmla="*/ 4444799 w 9864436"/>
              <a:gd name="connsiteY8" fmla="*/ 0 h 2350818"/>
              <a:gd name="connsiteX9" fmla="*/ 5222348 w 9864436"/>
              <a:gd name="connsiteY9" fmla="*/ 0 h 2350818"/>
              <a:gd name="connsiteX10" fmla="*/ 5802609 w 9864436"/>
              <a:gd name="connsiteY10" fmla="*/ 0 h 2350818"/>
              <a:gd name="connsiteX11" fmla="*/ 6580159 w 9864436"/>
              <a:gd name="connsiteY11" fmla="*/ 0 h 2350818"/>
              <a:gd name="connsiteX12" fmla="*/ 7061776 w 9864436"/>
              <a:gd name="connsiteY12" fmla="*/ 0 h 2350818"/>
              <a:gd name="connsiteX13" fmla="*/ 7543392 w 9864436"/>
              <a:gd name="connsiteY13" fmla="*/ 0 h 2350818"/>
              <a:gd name="connsiteX14" fmla="*/ 8222298 w 9864436"/>
              <a:gd name="connsiteY14" fmla="*/ 0 h 2350818"/>
              <a:gd name="connsiteX15" fmla="*/ 8703914 w 9864436"/>
              <a:gd name="connsiteY15" fmla="*/ 0 h 2350818"/>
              <a:gd name="connsiteX16" fmla="*/ 9864436 w 9864436"/>
              <a:gd name="connsiteY16" fmla="*/ 0 h 2350818"/>
              <a:gd name="connsiteX17" fmla="*/ 9864436 w 9864436"/>
              <a:gd name="connsiteY17" fmla="*/ 634721 h 2350818"/>
              <a:gd name="connsiteX18" fmla="*/ 9864436 w 9864436"/>
              <a:gd name="connsiteY18" fmla="*/ 1245934 h 2350818"/>
              <a:gd name="connsiteX19" fmla="*/ 9864436 w 9864436"/>
              <a:gd name="connsiteY19" fmla="*/ 2350818 h 2350818"/>
              <a:gd name="connsiteX20" fmla="*/ 9580108 w 9864436"/>
              <a:gd name="connsiteY20" fmla="*/ 2350818 h 2350818"/>
              <a:gd name="connsiteX21" fmla="*/ 8802558 w 9864436"/>
              <a:gd name="connsiteY21" fmla="*/ 2350818 h 2350818"/>
              <a:gd name="connsiteX22" fmla="*/ 8222298 w 9864436"/>
              <a:gd name="connsiteY22" fmla="*/ 2350818 h 2350818"/>
              <a:gd name="connsiteX23" fmla="*/ 7839325 w 9864436"/>
              <a:gd name="connsiteY23" fmla="*/ 2350818 h 2350818"/>
              <a:gd name="connsiteX24" fmla="*/ 7259064 w 9864436"/>
              <a:gd name="connsiteY24" fmla="*/ 2350818 h 2350818"/>
              <a:gd name="connsiteX25" fmla="*/ 6974737 w 9864436"/>
              <a:gd name="connsiteY25" fmla="*/ 2350818 h 2350818"/>
              <a:gd name="connsiteX26" fmla="*/ 6690409 w 9864436"/>
              <a:gd name="connsiteY26" fmla="*/ 2350818 h 2350818"/>
              <a:gd name="connsiteX27" fmla="*/ 6110148 w 9864436"/>
              <a:gd name="connsiteY27" fmla="*/ 2350818 h 2350818"/>
              <a:gd name="connsiteX28" fmla="*/ 5727175 w 9864436"/>
              <a:gd name="connsiteY28" fmla="*/ 2350818 h 2350818"/>
              <a:gd name="connsiteX29" fmla="*/ 5048270 w 9864436"/>
              <a:gd name="connsiteY29" fmla="*/ 2350818 h 2350818"/>
              <a:gd name="connsiteX30" fmla="*/ 4665298 w 9864436"/>
              <a:gd name="connsiteY30" fmla="*/ 2350818 h 2350818"/>
              <a:gd name="connsiteX31" fmla="*/ 3986393 w 9864436"/>
              <a:gd name="connsiteY31" fmla="*/ 2350818 h 2350818"/>
              <a:gd name="connsiteX32" fmla="*/ 3702065 w 9864436"/>
              <a:gd name="connsiteY32" fmla="*/ 2350818 h 2350818"/>
              <a:gd name="connsiteX33" fmla="*/ 3023160 w 9864436"/>
              <a:gd name="connsiteY33" fmla="*/ 2350818 h 2350818"/>
              <a:gd name="connsiteX34" fmla="*/ 2640187 w 9864436"/>
              <a:gd name="connsiteY34" fmla="*/ 2350818 h 2350818"/>
              <a:gd name="connsiteX35" fmla="*/ 2355859 w 9864436"/>
              <a:gd name="connsiteY35" fmla="*/ 2350818 h 2350818"/>
              <a:gd name="connsiteX36" fmla="*/ 1972887 w 9864436"/>
              <a:gd name="connsiteY36" fmla="*/ 2350818 h 2350818"/>
              <a:gd name="connsiteX37" fmla="*/ 1293982 w 9864436"/>
              <a:gd name="connsiteY37" fmla="*/ 2350818 h 2350818"/>
              <a:gd name="connsiteX38" fmla="*/ 911010 w 9864436"/>
              <a:gd name="connsiteY38" fmla="*/ 2350818 h 2350818"/>
              <a:gd name="connsiteX39" fmla="*/ 626682 w 9864436"/>
              <a:gd name="connsiteY39" fmla="*/ 2350818 h 2350818"/>
              <a:gd name="connsiteX40" fmla="*/ 0 w 9864436"/>
              <a:gd name="connsiteY40" fmla="*/ 2350818 h 2350818"/>
              <a:gd name="connsiteX41" fmla="*/ 0 w 9864436"/>
              <a:gd name="connsiteY41" fmla="*/ 1786622 h 2350818"/>
              <a:gd name="connsiteX42" fmla="*/ 0 w 9864436"/>
              <a:gd name="connsiteY42" fmla="*/ 1269442 h 2350818"/>
              <a:gd name="connsiteX43" fmla="*/ 0 w 9864436"/>
              <a:gd name="connsiteY43" fmla="*/ 681737 h 2350818"/>
              <a:gd name="connsiteX44" fmla="*/ 0 w 9864436"/>
              <a:gd name="connsiteY44" fmla="*/ 0 h 23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64436" h="2350818" extrusionOk="0">
                <a:moveTo>
                  <a:pt x="0" y="0"/>
                </a:moveTo>
                <a:cubicBezTo>
                  <a:pt x="207495" y="-22503"/>
                  <a:pt x="342501" y="25325"/>
                  <a:pt x="481617" y="0"/>
                </a:cubicBezTo>
                <a:cubicBezTo>
                  <a:pt x="620733" y="-25325"/>
                  <a:pt x="638596" y="27020"/>
                  <a:pt x="765944" y="0"/>
                </a:cubicBezTo>
                <a:cubicBezTo>
                  <a:pt x="893292" y="-27020"/>
                  <a:pt x="1178627" y="21611"/>
                  <a:pt x="1543494" y="0"/>
                </a:cubicBezTo>
                <a:cubicBezTo>
                  <a:pt x="1908361" y="-21611"/>
                  <a:pt x="1853414" y="55710"/>
                  <a:pt x="2025111" y="0"/>
                </a:cubicBezTo>
                <a:cubicBezTo>
                  <a:pt x="2196808" y="-55710"/>
                  <a:pt x="2273319" y="18997"/>
                  <a:pt x="2506727" y="0"/>
                </a:cubicBezTo>
                <a:cubicBezTo>
                  <a:pt x="2740135" y="-18997"/>
                  <a:pt x="2991252" y="79441"/>
                  <a:pt x="3284277" y="0"/>
                </a:cubicBezTo>
                <a:cubicBezTo>
                  <a:pt x="3577302" y="-79441"/>
                  <a:pt x="3523681" y="27114"/>
                  <a:pt x="3667249" y="0"/>
                </a:cubicBezTo>
                <a:cubicBezTo>
                  <a:pt x="3810817" y="-27114"/>
                  <a:pt x="4249693" y="49137"/>
                  <a:pt x="4444799" y="0"/>
                </a:cubicBezTo>
                <a:cubicBezTo>
                  <a:pt x="4639905" y="-49137"/>
                  <a:pt x="4993836" y="80434"/>
                  <a:pt x="5222348" y="0"/>
                </a:cubicBezTo>
                <a:cubicBezTo>
                  <a:pt x="5450860" y="-80434"/>
                  <a:pt x="5612938" y="33127"/>
                  <a:pt x="5802609" y="0"/>
                </a:cubicBezTo>
                <a:cubicBezTo>
                  <a:pt x="5992280" y="-33127"/>
                  <a:pt x="6300527" y="50361"/>
                  <a:pt x="6580159" y="0"/>
                </a:cubicBezTo>
                <a:cubicBezTo>
                  <a:pt x="6859791" y="-50361"/>
                  <a:pt x="6873710" y="15682"/>
                  <a:pt x="7061776" y="0"/>
                </a:cubicBezTo>
                <a:cubicBezTo>
                  <a:pt x="7249842" y="-15682"/>
                  <a:pt x="7356080" y="42662"/>
                  <a:pt x="7543392" y="0"/>
                </a:cubicBezTo>
                <a:cubicBezTo>
                  <a:pt x="7730704" y="-42662"/>
                  <a:pt x="8005880" y="41857"/>
                  <a:pt x="8222298" y="0"/>
                </a:cubicBezTo>
                <a:cubicBezTo>
                  <a:pt x="8438716" y="-41857"/>
                  <a:pt x="8568529" y="49206"/>
                  <a:pt x="8703914" y="0"/>
                </a:cubicBezTo>
                <a:cubicBezTo>
                  <a:pt x="8839299" y="-49206"/>
                  <a:pt x="9538584" y="9814"/>
                  <a:pt x="9864436" y="0"/>
                </a:cubicBezTo>
                <a:cubicBezTo>
                  <a:pt x="9908475" y="248465"/>
                  <a:pt x="9792630" y="386292"/>
                  <a:pt x="9864436" y="634721"/>
                </a:cubicBezTo>
                <a:cubicBezTo>
                  <a:pt x="9936242" y="883150"/>
                  <a:pt x="9839113" y="960121"/>
                  <a:pt x="9864436" y="1245934"/>
                </a:cubicBezTo>
                <a:cubicBezTo>
                  <a:pt x="9889759" y="1531747"/>
                  <a:pt x="9830270" y="1995749"/>
                  <a:pt x="9864436" y="2350818"/>
                </a:cubicBezTo>
                <a:cubicBezTo>
                  <a:pt x="9777063" y="2383985"/>
                  <a:pt x="9690984" y="2322629"/>
                  <a:pt x="9580108" y="2350818"/>
                </a:cubicBezTo>
                <a:cubicBezTo>
                  <a:pt x="9469232" y="2379007"/>
                  <a:pt x="9008797" y="2260348"/>
                  <a:pt x="8802558" y="2350818"/>
                </a:cubicBezTo>
                <a:cubicBezTo>
                  <a:pt x="8596319" y="2441288"/>
                  <a:pt x="8462443" y="2287085"/>
                  <a:pt x="8222298" y="2350818"/>
                </a:cubicBezTo>
                <a:cubicBezTo>
                  <a:pt x="7982153" y="2414551"/>
                  <a:pt x="7994730" y="2327217"/>
                  <a:pt x="7839325" y="2350818"/>
                </a:cubicBezTo>
                <a:cubicBezTo>
                  <a:pt x="7683920" y="2374419"/>
                  <a:pt x="7392605" y="2316445"/>
                  <a:pt x="7259064" y="2350818"/>
                </a:cubicBezTo>
                <a:cubicBezTo>
                  <a:pt x="7125523" y="2385191"/>
                  <a:pt x="7068354" y="2323714"/>
                  <a:pt x="6974737" y="2350818"/>
                </a:cubicBezTo>
                <a:cubicBezTo>
                  <a:pt x="6881120" y="2377922"/>
                  <a:pt x="6769121" y="2335123"/>
                  <a:pt x="6690409" y="2350818"/>
                </a:cubicBezTo>
                <a:cubicBezTo>
                  <a:pt x="6611697" y="2366513"/>
                  <a:pt x="6228857" y="2348270"/>
                  <a:pt x="6110148" y="2350818"/>
                </a:cubicBezTo>
                <a:cubicBezTo>
                  <a:pt x="5991439" y="2353366"/>
                  <a:pt x="5816468" y="2315985"/>
                  <a:pt x="5727175" y="2350818"/>
                </a:cubicBezTo>
                <a:cubicBezTo>
                  <a:pt x="5637882" y="2385651"/>
                  <a:pt x="5226671" y="2329003"/>
                  <a:pt x="5048270" y="2350818"/>
                </a:cubicBezTo>
                <a:cubicBezTo>
                  <a:pt x="4869869" y="2372633"/>
                  <a:pt x="4774844" y="2313458"/>
                  <a:pt x="4665298" y="2350818"/>
                </a:cubicBezTo>
                <a:cubicBezTo>
                  <a:pt x="4555752" y="2388178"/>
                  <a:pt x="4274090" y="2287658"/>
                  <a:pt x="3986393" y="2350818"/>
                </a:cubicBezTo>
                <a:cubicBezTo>
                  <a:pt x="3698696" y="2413978"/>
                  <a:pt x="3811072" y="2321192"/>
                  <a:pt x="3702065" y="2350818"/>
                </a:cubicBezTo>
                <a:cubicBezTo>
                  <a:pt x="3593058" y="2380444"/>
                  <a:pt x="3223204" y="2290858"/>
                  <a:pt x="3023160" y="2350818"/>
                </a:cubicBezTo>
                <a:cubicBezTo>
                  <a:pt x="2823116" y="2410778"/>
                  <a:pt x="2761326" y="2331983"/>
                  <a:pt x="2640187" y="2350818"/>
                </a:cubicBezTo>
                <a:cubicBezTo>
                  <a:pt x="2519048" y="2369653"/>
                  <a:pt x="2421102" y="2344189"/>
                  <a:pt x="2355859" y="2350818"/>
                </a:cubicBezTo>
                <a:cubicBezTo>
                  <a:pt x="2290616" y="2357447"/>
                  <a:pt x="2120086" y="2317232"/>
                  <a:pt x="1972887" y="2350818"/>
                </a:cubicBezTo>
                <a:cubicBezTo>
                  <a:pt x="1825688" y="2384404"/>
                  <a:pt x="1609059" y="2281074"/>
                  <a:pt x="1293982" y="2350818"/>
                </a:cubicBezTo>
                <a:cubicBezTo>
                  <a:pt x="978906" y="2420562"/>
                  <a:pt x="1021262" y="2346127"/>
                  <a:pt x="911010" y="2350818"/>
                </a:cubicBezTo>
                <a:cubicBezTo>
                  <a:pt x="800758" y="2355509"/>
                  <a:pt x="719733" y="2327628"/>
                  <a:pt x="626682" y="2350818"/>
                </a:cubicBezTo>
                <a:cubicBezTo>
                  <a:pt x="533631" y="2374008"/>
                  <a:pt x="151659" y="2350209"/>
                  <a:pt x="0" y="2350818"/>
                </a:cubicBezTo>
                <a:cubicBezTo>
                  <a:pt x="-25780" y="2161026"/>
                  <a:pt x="22625" y="1956215"/>
                  <a:pt x="0" y="1786622"/>
                </a:cubicBezTo>
                <a:cubicBezTo>
                  <a:pt x="-22625" y="1617029"/>
                  <a:pt x="44222" y="1392649"/>
                  <a:pt x="0" y="1269442"/>
                </a:cubicBezTo>
                <a:cubicBezTo>
                  <a:pt x="-44222" y="1146235"/>
                  <a:pt x="60930" y="863050"/>
                  <a:pt x="0" y="681737"/>
                </a:cubicBezTo>
                <a:cubicBezTo>
                  <a:pt x="-60930" y="500425"/>
                  <a:pt x="26710" y="239035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8D8A5-88E5-DB4C-AC49-77C129183216}"/>
              </a:ext>
            </a:extLst>
          </p:cNvPr>
          <p:cNvSpPr/>
          <p:nvPr/>
        </p:nvSpPr>
        <p:spPr>
          <a:xfrm>
            <a:off x="318655" y="1461664"/>
            <a:ext cx="9864436" cy="2037675"/>
          </a:xfrm>
          <a:custGeom>
            <a:avLst/>
            <a:gdLst>
              <a:gd name="connsiteX0" fmla="*/ 0 w 9864436"/>
              <a:gd name="connsiteY0" fmla="*/ 0 h 2037675"/>
              <a:gd name="connsiteX1" fmla="*/ 481617 w 9864436"/>
              <a:gd name="connsiteY1" fmla="*/ 0 h 2037675"/>
              <a:gd name="connsiteX2" fmla="*/ 765944 w 9864436"/>
              <a:gd name="connsiteY2" fmla="*/ 0 h 2037675"/>
              <a:gd name="connsiteX3" fmla="*/ 1543494 w 9864436"/>
              <a:gd name="connsiteY3" fmla="*/ 0 h 2037675"/>
              <a:gd name="connsiteX4" fmla="*/ 2025111 w 9864436"/>
              <a:gd name="connsiteY4" fmla="*/ 0 h 2037675"/>
              <a:gd name="connsiteX5" fmla="*/ 2506727 w 9864436"/>
              <a:gd name="connsiteY5" fmla="*/ 0 h 2037675"/>
              <a:gd name="connsiteX6" fmla="*/ 3284277 w 9864436"/>
              <a:gd name="connsiteY6" fmla="*/ 0 h 2037675"/>
              <a:gd name="connsiteX7" fmla="*/ 3667249 w 9864436"/>
              <a:gd name="connsiteY7" fmla="*/ 0 h 2037675"/>
              <a:gd name="connsiteX8" fmla="*/ 4444799 w 9864436"/>
              <a:gd name="connsiteY8" fmla="*/ 0 h 2037675"/>
              <a:gd name="connsiteX9" fmla="*/ 5222348 w 9864436"/>
              <a:gd name="connsiteY9" fmla="*/ 0 h 2037675"/>
              <a:gd name="connsiteX10" fmla="*/ 5802609 w 9864436"/>
              <a:gd name="connsiteY10" fmla="*/ 0 h 2037675"/>
              <a:gd name="connsiteX11" fmla="*/ 6580159 w 9864436"/>
              <a:gd name="connsiteY11" fmla="*/ 0 h 2037675"/>
              <a:gd name="connsiteX12" fmla="*/ 7061776 w 9864436"/>
              <a:gd name="connsiteY12" fmla="*/ 0 h 2037675"/>
              <a:gd name="connsiteX13" fmla="*/ 7543392 w 9864436"/>
              <a:gd name="connsiteY13" fmla="*/ 0 h 2037675"/>
              <a:gd name="connsiteX14" fmla="*/ 8222298 w 9864436"/>
              <a:gd name="connsiteY14" fmla="*/ 0 h 2037675"/>
              <a:gd name="connsiteX15" fmla="*/ 8703914 w 9864436"/>
              <a:gd name="connsiteY15" fmla="*/ 0 h 2037675"/>
              <a:gd name="connsiteX16" fmla="*/ 9864436 w 9864436"/>
              <a:gd name="connsiteY16" fmla="*/ 0 h 2037675"/>
              <a:gd name="connsiteX17" fmla="*/ 9864436 w 9864436"/>
              <a:gd name="connsiteY17" fmla="*/ 550172 h 2037675"/>
              <a:gd name="connsiteX18" fmla="*/ 9864436 w 9864436"/>
              <a:gd name="connsiteY18" fmla="*/ 1079968 h 2037675"/>
              <a:gd name="connsiteX19" fmla="*/ 9864436 w 9864436"/>
              <a:gd name="connsiteY19" fmla="*/ 2037675 h 2037675"/>
              <a:gd name="connsiteX20" fmla="*/ 9580108 w 9864436"/>
              <a:gd name="connsiteY20" fmla="*/ 2037675 h 2037675"/>
              <a:gd name="connsiteX21" fmla="*/ 8802558 w 9864436"/>
              <a:gd name="connsiteY21" fmla="*/ 2037675 h 2037675"/>
              <a:gd name="connsiteX22" fmla="*/ 8222298 w 9864436"/>
              <a:gd name="connsiteY22" fmla="*/ 2037675 h 2037675"/>
              <a:gd name="connsiteX23" fmla="*/ 7839325 w 9864436"/>
              <a:gd name="connsiteY23" fmla="*/ 2037675 h 2037675"/>
              <a:gd name="connsiteX24" fmla="*/ 7259064 w 9864436"/>
              <a:gd name="connsiteY24" fmla="*/ 2037675 h 2037675"/>
              <a:gd name="connsiteX25" fmla="*/ 6974737 w 9864436"/>
              <a:gd name="connsiteY25" fmla="*/ 2037675 h 2037675"/>
              <a:gd name="connsiteX26" fmla="*/ 6690409 w 9864436"/>
              <a:gd name="connsiteY26" fmla="*/ 2037675 h 2037675"/>
              <a:gd name="connsiteX27" fmla="*/ 6110148 w 9864436"/>
              <a:gd name="connsiteY27" fmla="*/ 2037675 h 2037675"/>
              <a:gd name="connsiteX28" fmla="*/ 5727175 w 9864436"/>
              <a:gd name="connsiteY28" fmla="*/ 2037675 h 2037675"/>
              <a:gd name="connsiteX29" fmla="*/ 5048270 w 9864436"/>
              <a:gd name="connsiteY29" fmla="*/ 2037675 h 2037675"/>
              <a:gd name="connsiteX30" fmla="*/ 4665298 w 9864436"/>
              <a:gd name="connsiteY30" fmla="*/ 2037675 h 2037675"/>
              <a:gd name="connsiteX31" fmla="*/ 3986393 w 9864436"/>
              <a:gd name="connsiteY31" fmla="*/ 2037675 h 2037675"/>
              <a:gd name="connsiteX32" fmla="*/ 3702065 w 9864436"/>
              <a:gd name="connsiteY32" fmla="*/ 2037675 h 2037675"/>
              <a:gd name="connsiteX33" fmla="*/ 3023160 w 9864436"/>
              <a:gd name="connsiteY33" fmla="*/ 2037675 h 2037675"/>
              <a:gd name="connsiteX34" fmla="*/ 2640187 w 9864436"/>
              <a:gd name="connsiteY34" fmla="*/ 2037675 h 2037675"/>
              <a:gd name="connsiteX35" fmla="*/ 2355859 w 9864436"/>
              <a:gd name="connsiteY35" fmla="*/ 2037675 h 2037675"/>
              <a:gd name="connsiteX36" fmla="*/ 1972887 w 9864436"/>
              <a:gd name="connsiteY36" fmla="*/ 2037675 h 2037675"/>
              <a:gd name="connsiteX37" fmla="*/ 1293982 w 9864436"/>
              <a:gd name="connsiteY37" fmla="*/ 2037675 h 2037675"/>
              <a:gd name="connsiteX38" fmla="*/ 911010 w 9864436"/>
              <a:gd name="connsiteY38" fmla="*/ 2037675 h 2037675"/>
              <a:gd name="connsiteX39" fmla="*/ 626682 w 9864436"/>
              <a:gd name="connsiteY39" fmla="*/ 2037675 h 2037675"/>
              <a:gd name="connsiteX40" fmla="*/ 0 w 9864436"/>
              <a:gd name="connsiteY40" fmla="*/ 2037675 h 2037675"/>
              <a:gd name="connsiteX41" fmla="*/ 0 w 9864436"/>
              <a:gd name="connsiteY41" fmla="*/ 1548633 h 2037675"/>
              <a:gd name="connsiteX42" fmla="*/ 0 w 9864436"/>
              <a:gd name="connsiteY42" fmla="*/ 1100345 h 2037675"/>
              <a:gd name="connsiteX43" fmla="*/ 0 w 9864436"/>
              <a:gd name="connsiteY43" fmla="*/ 590926 h 2037675"/>
              <a:gd name="connsiteX44" fmla="*/ 0 w 9864436"/>
              <a:gd name="connsiteY44" fmla="*/ 0 h 203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64436" h="2037675" extrusionOk="0">
                <a:moveTo>
                  <a:pt x="0" y="0"/>
                </a:moveTo>
                <a:cubicBezTo>
                  <a:pt x="207495" y="-22503"/>
                  <a:pt x="342501" y="25325"/>
                  <a:pt x="481617" y="0"/>
                </a:cubicBezTo>
                <a:cubicBezTo>
                  <a:pt x="620733" y="-25325"/>
                  <a:pt x="638596" y="27020"/>
                  <a:pt x="765944" y="0"/>
                </a:cubicBezTo>
                <a:cubicBezTo>
                  <a:pt x="893292" y="-27020"/>
                  <a:pt x="1178627" y="21611"/>
                  <a:pt x="1543494" y="0"/>
                </a:cubicBezTo>
                <a:cubicBezTo>
                  <a:pt x="1908361" y="-21611"/>
                  <a:pt x="1853414" y="55710"/>
                  <a:pt x="2025111" y="0"/>
                </a:cubicBezTo>
                <a:cubicBezTo>
                  <a:pt x="2196808" y="-55710"/>
                  <a:pt x="2273319" y="18997"/>
                  <a:pt x="2506727" y="0"/>
                </a:cubicBezTo>
                <a:cubicBezTo>
                  <a:pt x="2740135" y="-18997"/>
                  <a:pt x="2991252" y="79441"/>
                  <a:pt x="3284277" y="0"/>
                </a:cubicBezTo>
                <a:cubicBezTo>
                  <a:pt x="3577302" y="-79441"/>
                  <a:pt x="3523681" y="27114"/>
                  <a:pt x="3667249" y="0"/>
                </a:cubicBezTo>
                <a:cubicBezTo>
                  <a:pt x="3810817" y="-27114"/>
                  <a:pt x="4249693" y="49137"/>
                  <a:pt x="4444799" y="0"/>
                </a:cubicBezTo>
                <a:cubicBezTo>
                  <a:pt x="4639905" y="-49137"/>
                  <a:pt x="4993836" y="80434"/>
                  <a:pt x="5222348" y="0"/>
                </a:cubicBezTo>
                <a:cubicBezTo>
                  <a:pt x="5450860" y="-80434"/>
                  <a:pt x="5612938" y="33127"/>
                  <a:pt x="5802609" y="0"/>
                </a:cubicBezTo>
                <a:cubicBezTo>
                  <a:pt x="5992280" y="-33127"/>
                  <a:pt x="6300527" y="50361"/>
                  <a:pt x="6580159" y="0"/>
                </a:cubicBezTo>
                <a:cubicBezTo>
                  <a:pt x="6859791" y="-50361"/>
                  <a:pt x="6873710" y="15682"/>
                  <a:pt x="7061776" y="0"/>
                </a:cubicBezTo>
                <a:cubicBezTo>
                  <a:pt x="7249842" y="-15682"/>
                  <a:pt x="7356080" y="42662"/>
                  <a:pt x="7543392" y="0"/>
                </a:cubicBezTo>
                <a:cubicBezTo>
                  <a:pt x="7730704" y="-42662"/>
                  <a:pt x="8005880" y="41857"/>
                  <a:pt x="8222298" y="0"/>
                </a:cubicBezTo>
                <a:cubicBezTo>
                  <a:pt x="8438716" y="-41857"/>
                  <a:pt x="8568529" y="49206"/>
                  <a:pt x="8703914" y="0"/>
                </a:cubicBezTo>
                <a:cubicBezTo>
                  <a:pt x="8839299" y="-49206"/>
                  <a:pt x="9538584" y="9814"/>
                  <a:pt x="9864436" y="0"/>
                </a:cubicBezTo>
                <a:cubicBezTo>
                  <a:pt x="9876572" y="154597"/>
                  <a:pt x="9816479" y="418634"/>
                  <a:pt x="9864436" y="550172"/>
                </a:cubicBezTo>
                <a:cubicBezTo>
                  <a:pt x="9912393" y="681710"/>
                  <a:pt x="9840772" y="840566"/>
                  <a:pt x="9864436" y="1079968"/>
                </a:cubicBezTo>
                <a:cubicBezTo>
                  <a:pt x="9888100" y="1319370"/>
                  <a:pt x="9804577" y="1771925"/>
                  <a:pt x="9864436" y="2037675"/>
                </a:cubicBezTo>
                <a:cubicBezTo>
                  <a:pt x="9777063" y="2070842"/>
                  <a:pt x="9690984" y="2009486"/>
                  <a:pt x="9580108" y="2037675"/>
                </a:cubicBezTo>
                <a:cubicBezTo>
                  <a:pt x="9469232" y="2065864"/>
                  <a:pt x="9008797" y="1947205"/>
                  <a:pt x="8802558" y="2037675"/>
                </a:cubicBezTo>
                <a:cubicBezTo>
                  <a:pt x="8596319" y="2128145"/>
                  <a:pt x="8462443" y="1973942"/>
                  <a:pt x="8222298" y="2037675"/>
                </a:cubicBezTo>
                <a:cubicBezTo>
                  <a:pt x="7982153" y="2101408"/>
                  <a:pt x="7994730" y="2014074"/>
                  <a:pt x="7839325" y="2037675"/>
                </a:cubicBezTo>
                <a:cubicBezTo>
                  <a:pt x="7683920" y="2061276"/>
                  <a:pt x="7392605" y="2003302"/>
                  <a:pt x="7259064" y="2037675"/>
                </a:cubicBezTo>
                <a:cubicBezTo>
                  <a:pt x="7125523" y="2072048"/>
                  <a:pt x="7068354" y="2010571"/>
                  <a:pt x="6974737" y="2037675"/>
                </a:cubicBezTo>
                <a:cubicBezTo>
                  <a:pt x="6881120" y="2064779"/>
                  <a:pt x="6769121" y="2021980"/>
                  <a:pt x="6690409" y="2037675"/>
                </a:cubicBezTo>
                <a:cubicBezTo>
                  <a:pt x="6611697" y="2053370"/>
                  <a:pt x="6228857" y="2035127"/>
                  <a:pt x="6110148" y="2037675"/>
                </a:cubicBezTo>
                <a:cubicBezTo>
                  <a:pt x="5991439" y="2040223"/>
                  <a:pt x="5816468" y="2002842"/>
                  <a:pt x="5727175" y="2037675"/>
                </a:cubicBezTo>
                <a:cubicBezTo>
                  <a:pt x="5637882" y="2072508"/>
                  <a:pt x="5226671" y="2015860"/>
                  <a:pt x="5048270" y="2037675"/>
                </a:cubicBezTo>
                <a:cubicBezTo>
                  <a:pt x="4869869" y="2059490"/>
                  <a:pt x="4774844" y="2000315"/>
                  <a:pt x="4665298" y="2037675"/>
                </a:cubicBezTo>
                <a:cubicBezTo>
                  <a:pt x="4555752" y="2075035"/>
                  <a:pt x="4274090" y="1974515"/>
                  <a:pt x="3986393" y="2037675"/>
                </a:cubicBezTo>
                <a:cubicBezTo>
                  <a:pt x="3698696" y="2100835"/>
                  <a:pt x="3811072" y="2008049"/>
                  <a:pt x="3702065" y="2037675"/>
                </a:cubicBezTo>
                <a:cubicBezTo>
                  <a:pt x="3593058" y="2067301"/>
                  <a:pt x="3223204" y="1977715"/>
                  <a:pt x="3023160" y="2037675"/>
                </a:cubicBezTo>
                <a:cubicBezTo>
                  <a:pt x="2823116" y="2097635"/>
                  <a:pt x="2761326" y="2018840"/>
                  <a:pt x="2640187" y="2037675"/>
                </a:cubicBezTo>
                <a:cubicBezTo>
                  <a:pt x="2519048" y="2056510"/>
                  <a:pt x="2421102" y="2031046"/>
                  <a:pt x="2355859" y="2037675"/>
                </a:cubicBezTo>
                <a:cubicBezTo>
                  <a:pt x="2290616" y="2044304"/>
                  <a:pt x="2120086" y="2004089"/>
                  <a:pt x="1972887" y="2037675"/>
                </a:cubicBezTo>
                <a:cubicBezTo>
                  <a:pt x="1825688" y="2071261"/>
                  <a:pt x="1609059" y="1967931"/>
                  <a:pt x="1293982" y="2037675"/>
                </a:cubicBezTo>
                <a:cubicBezTo>
                  <a:pt x="978906" y="2107419"/>
                  <a:pt x="1021262" y="2032984"/>
                  <a:pt x="911010" y="2037675"/>
                </a:cubicBezTo>
                <a:cubicBezTo>
                  <a:pt x="800758" y="2042366"/>
                  <a:pt x="719733" y="2014485"/>
                  <a:pt x="626682" y="2037675"/>
                </a:cubicBezTo>
                <a:cubicBezTo>
                  <a:pt x="533631" y="2060865"/>
                  <a:pt x="151659" y="2037066"/>
                  <a:pt x="0" y="2037675"/>
                </a:cubicBezTo>
                <a:cubicBezTo>
                  <a:pt x="-52616" y="1888237"/>
                  <a:pt x="31143" y="1703762"/>
                  <a:pt x="0" y="1548633"/>
                </a:cubicBezTo>
                <a:cubicBezTo>
                  <a:pt x="-31143" y="1393504"/>
                  <a:pt x="21392" y="1260602"/>
                  <a:pt x="0" y="1100345"/>
                </a:cubicBezTo>
                <a:cubicBezTo>
                  <a:pt x="-21392" y="940088"/>
                  <a:pt x="50035" y="824019"/>
                  <a:pt x="0" y="590926"/>
                </a:cubicBezTo>
                <a:cubicBezTo>
                  <a:pt x="-50035" y="357833"/>
                  <a:pt x="10509" y="258629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2346-3F6A-2447-BCE1-53EAAADD0142}"/>
              </a:ext>
            </a:extLst>
          </p:cNvPr>
          <p:cNvSpPr txBox="1"/>
          <p:nvPr/>
        </p:nvSpPr>
        <p:spPr>
          <a:xfrm>
            <a:off x="9569548" y="375610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C484E-E6A6-534A-9316-0AF9725FFEB9}"/>
              </a:ext>
            </a:extLst>
          </p:cNvPr>
          <p:cNvSpPr txBox="1"/>
          <p:nvPr/>
        </p:nvSpPr>
        <p:spPr>
          <a:xfrm>
            <a:off x="8587782" y="146166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Google Cloud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 rot="21589200">
            <a:off x="181784" y="410989"/>
            <a:ext cx="11828432" cy="11638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r>
              <a:rPr lang="en-US" sz="3600" spc="-1" dirty="0" err="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DataProc</a:t>
            </a: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 and </a:t>
            </a:r>
            <a:r>
              <a:rPr lang="en-US" sz="3600" spc="-1" dirty="0" err="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BigQuery</a:t>
            </a: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 the most important products</a:t>
            </a:r>
            <a:endParaRPr lang="en-US" sz="36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533F1-7EDD-7A4E-9F3A-2F5DCBDD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4" y="1610629"/>
            <a:ext cx="9213851" cy="4188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706769-894D-FC47-8BD8-CBAABE45FC27}"/>
              </a:ext>
            </a:extLst>
          </p:cNvPr>
          <p:cNvSpPr/>
          <p:nvPr/>
        </p:nvSpPr>
        <p:spPr>
          <a:xfrm>
            <a:off x="1974536" y="2178788"/>
            <a:ext cx="796799" cy="78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∫∫∫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E1437-89B5-684D-9F42-ED0342093A7E}"/>
              </a:ext>
            </a:extLst>
          </p:cNvPr>
          <p:cNvSpPr/>
          <p:nvPr/>
        </p:nvSpPr>
        <p:spPr>
          <a:xfrm>
            <a:off x="318655" y="3704686"/>
            <a:ext cx="9864436" cy="2350818"/>
          </a:xfrm>
          <a:custGeom>
            <a:avLst/>
            <a:gdLst>
              <a:gd name="connsiteX0" fmla="*/ 0 w 9864436"/>
              <a:gd name="connsiteY0" fmla="*/ 0 h 2350818"/>
              <a:gd name="connsiteX1" fmla="*/ 481617 w 9864436"/>
              <a:gd name="connsiteY1" fmla="*/ 0 h 2350818"/>
              <a:gd name="connsiteX2" fmla="*/ 765944 w 9864436"/>
              <a:gd name="connsiteY2" fmla="*/ 0 h 2350818"/>
              <a:gd name="connsiteX3" fmla="*/ 1543494 w 9864436"/>
              <a:gd name="connsiteY3" fmla="*/ 0 h 2350818"/>
              <a:gd name="connsiteX4" fmla="*/ 2025111 w 9864436"/>
              <a:gd name="connsiteY4" fmla="*/ 0 h 2350818"/>
              <a:gd name="connsiteX5" fmla="*/ 2506727 w 9864436"/>
              <a:gd name="connsiteY5" fmla="*/ 0 h 2350818"/>
              <a:gd name="connsiteX6" fmla="*/ 3284277 w 9864436"/>
              <a:gd name="connsiteY6" fmla="*/ 0 h 2350818"/>
              <a:gd name="connsiteX7" fmla="*/ 3667249 w 9864436"/>
              <a:gd name="connsiteY7" fmla="*/ 0 h 2350818"/>
              <a:gd name="connsiteX8" fmla="*/ 4444799 w 9864436"/>
              <a:gd name="connsiteY8" fmla="*/ 0 h 2350818"/>
              <a:gd name="connsiteX9" fmla="*/ 5222348 w 9864436"/>
              <a:gd name="connsiteY9" fmla="*/ 0 h 2350818"/>
              <a:gd name="connsiteX10" fmla="*/ 5802609 w 9864436"/>
              <a:gd name="connsiteY10" fmla="*/ 0 h 2350818"/>
              <a:gd name="connsiteX11" fmla="*/ 6580159 w 9864436"/>
              <a:gd name="connsiteY11" fmla="*/ 0 h 2350818"/>
              <a:gd name="connsiteX12" fmla="*/ 7061776 w 9864436"/>
              <a:gd name="connsiteY12" fmla="*/ 0 h 2350818"/>
              <a:gd name="connsiteX13" fmla="*/ 7543392 w 9864436"/>
              <a:gd name="connsiteY13" fmla="*/ 0 h 2350818"/>
              <a:gd name="connsiteX14" fmla="*/ 8222298 w 9864436"/>
              <a:gd name="connsiteY14" fmla="*/ 0 h 2350818"/>
              <a:gd name="connsiteX15" fmla="*/ 8703914 w 9864436"/>
              <a:gd name="connsiteY15" fmla="*/ 0 h 2350818"/>
              <a:gd name="connsiteX16" fmla="*/ 9864436 w 9864436"/>
              <a:gd name="connsiteY16" fmla="*/ 0 h 2350818"/>
              <a:gd name="connsiteX17" fmla="*/ 9864436 w 9864436"/>
              <a:gd name="connsiteY17" fmla="*/ 634721 h 2350818"/>
              <a:gd name="connsiteX18" fmla="*/ 9864436 w 9864436"/>
              <a:gd name="connsiteY18" fmla="*/ 1245934 h 2350818"/>
              <a:gd name="connsiteX19" fmla="*/ 9864436 w 9864436"/>
              <a:gd name="connsiteY19" fmla="*/ 2350818 h 2350818"/>
              <a:gd name="connsiteX20" fmla="*/ 9580108 w 9864436"/>
              <a:gd name="connsiteY20" fmla="*/ 2350818 h 2350818"/>
              <a:gd name="connsiteX21" fmla="*/ 8802558 w 9864436"/>
              <a:gd name="connsiteY21" fmla="*/ 2350818 h 2350818"/>
              <a:gd name="connsiteX22" fmla="*/ 8222298 w 9864436"/>
              <a:gd name="connsiteY22" fmla="*/ 2350818 h 2350818"/>
              <a:gd name="connsiteX23" fmla="*/ 7839325 w 9864436"/>
              <a:gd name="connsiteY23" fmla="*/ 2350818 h 2350818"/>
              <a:gd name="connsiteX24" fmla="*/ 7259064 w 9864436"/>
              <a:gd name="connsiteY24" fmla="*/ 2350818 h 2350818"/>
              <a:gd name="connsiteX25" fmla="*/ 6974737 w 9864436"/>
              <a:gd name="connsiteY25" fmla="*/ 2350818 h 2350818"/>
              <a:gd name="connsiteX26" fmla="*/ 6690409 w 9864436"/>
              <a:gd name="connsiteY26" fmla="*/ 2350818 h 2350818"/>
              <a:gd name="connsiteX27" fmla="*/ 6110148 w 9864436"/>
              <a:gd name="connsiteY27" fmla="*/ 2350818 h 2350818"/>
              <a:gd name="connsiteX28" fmla="*/ 5727175 w 9864436"/>
              <a:gd name="connsiteY28" fmla="*/ 2350818 h 2350818"/>
              <a:gd name="connsiteX29" fmla="*/ 5048270 w 9864436"/>
              <a:gd name="connsiteY29" fmla="*/ 2350818 h 2350818"/>
              <a:gd name="connsiteX30" fmla="*/ 4665298 w 9864436"/>
              <a:gd name="connsiteY30" fmla="*/ 2350818 h 2350818"/>
              <a:gd name="connsiteX31" fmla="*/ 3986393 w 9864436"/>
              <a:gd name="connsiteY31" fmla="*/ 2350818 h 2350818"/>
              <a:gd name="connsiteX32" fmla="*/ 3702065 w 9864436"/>
              <a:gd name="connsiteY32" fmla="*/ 2350818 h 2350818"/>
              <a:gd name="connsiteX33" fmla="*/ 3023160 w 9864436"/>
              <a:gd name="connsiteY33" fmla="*/ 2350818 h 2350818"/>
              <a:gd name="connsiteX34" fmla="*/ 2640187 w 9864436"/>
              <a:gd name="connsiteY34" fmla="*/ 2350818 h 2350818"/>
              <a:gd name="connsiteX35" fmla="*/ 2355859 w 9864436"/>
              <a:gd name="connsiteY35" fmla="*/ 2350818 h 2350818"/>
              <a:gd name="connsiteX36" fmla="*/ 1972887 w 9864436"/>
              <a:gd name="connsiteY36" fmla="*/ 2350818 h 2350818"/>
              <a:gd name="connsiteX37" fmla="*/ 1293982 w 9864436"/>
              <a:gd name="connsiteY37" fmla="*/ 2350818 h 2350818"/>
              <a:gd name="connsiteX38" fmla="*/ 911010 w 9864436"/>
              <a:gd name="connsiteY38" fmla="*/ 2350818 h 2350818"/>
              <a:gd name="connsiteX39" fmla="*/ 626682 w 9864436"/>
              <a:gd name="connsiteY39" fmla="*/ 2350818 h 2350818"/>
              <a:gd name="connsiteX40" fmla="*/ 0 w 9864436"/>
              <a:gd name="connsiteY40" fmla="*/ 2350818 h 2350818"/>
              <a:gd name="connsiteX41" fmla="*/ 0 w 9864436"/>
              <a:gd name="connsiteY41" fmla="*/ 1786622 h 2350818"/>
              <a:gd name="connsiteX42" fmla="*/ 0 w 9864436"/>
              <a:gd name="connsiteY42" fmla="*/ 1269442 h 2350818"/>
              <a:gd name="connsiteX43" fmla="*/ 0 w 9864436"/>
              <a:gd name="connsiteY43" fmla="*/ 681737 h 2350818"/>
              <a:gd name="connsiteX44" fmla="*/ 0 w 9864436"/>
              <a:gd name="connsiteY44" fmla="*/ 0 h 23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64436" h="2350818" extrusionOk="0">
                <a:moveTo>
                  <a:pt x="0" y="0"/>
                </a:moveTo>
                <a:cubicBezTo>
                  <a:pt x="207495" y="-22503"/>
                  <a:pt x="342501" y="25325"/>
                  <a:pt x="481617" y="0"/>
                </a:cubicBezTo>
                <a:cubicBezTo>
                  <a:pt x="620733" y="-25325"/>
                  <a:pt x="638596" y="27020"/>
                  <a:pt x="765944" y="0"/>
                </a:cubicBezTo>
                <a:cubicBezTo>
                  <a:pt x="893292" y="-27020"/>
                  <a:pt x="1178627" y="21611"/>
                  <a:pt x="1543494" y="0"/>
                </a:cubicBezTo>
                <a:cubicBezTo>
                  <a:pt x="1908361" y="-21611"/>
                  <a:pt x="1853414" y="55710"/>
                  <a:pt x="2025111" y="0"/>
                </a:cubicBezTo>
                <a:cubicBezTo>
                  <a:pt x="2196808" y="-55710"/>
                  <a:pt x="2273319" y="18997"/>
                  <a:pt x="2506727" y="0"/>
                </a:cubicBezTo>
                <a:cubicBezTo>
                  <a:pt x="2740135" y="-18997"/>
                  <a:pt x="2991252" y="79441"/>
                  <a:pt x="3284277" y="0"/>
                </a:cubicBezTo>
                <a:cubicBezTo>
                  <a:pt x="3577302" y="-79441"/>
                  <a:pt x="3523681" y="27114"/>
                  <a:pt x="3667249" y="0"/>
                </a:cubicBezTo>
                <a:cubicBezTo>
                  <a:pt x="3810817" y="-27114"/>
                  <a:pt x="4249693" y="49137"/>
                  <a:pt x="4444799" y="0"/>
                </a:cubicBezTo>
                <a:cubicBezTo>
                  <a:pt x="4639905" y="-49137"/>
                  <a:pt x="4993836" y="80434"/>
                  <a:pt x="5222348" y="0"/>
                </a:cubicBezTo>
                <a:cubicBezTo>
                  <a:pt x="5450860" y="-80434"/>
                  <a:pt x="5612938" y="33127"/>
                  <a:pt x="5802609" y="0"/>
                </a:cubicBezTo>
                <a:cubicBezTo>
                  <a:pt x="5992280" y="-33127"/>
                  <a:pt x="6300527" y="50361"/>
                  <a:pt x="6580159" y="0"/>
                </a:cubicBezTo>
                <a:cubicBezTo>
                  <a:pt x="6859791" y="-50361"/>
                  <a:pt x="6873710" y="15682"/>
                  <a:pt x="7061776" y="0"/>
                </a:cubicBezTo>
                <a:cubicBezTo>
                  <a:pt x="7249842" y="-15682"/>
                  <a:pt x="7356080" y="42662"/>
                  <a:pt x="7543392" y="0"/>
                </a:cubicBezTo>
                <a:cubicBezTo>
                  <a:pt x="7730704" y="-42662"/>
                  <a:pt x="8005880" y="41857"/>
                  <a:pt x="8222298" y="0"/>
                </a:cubicBezTo>
                <a:cubicBezTo>
                  <a:pt x="8438716" y="-41857"/>
                  <a:pt x="8568529" y="49206"/>
                  <a:pt x="8703914" y="0"/>
                </a:cubicBezTo>
                <a:cubicBezTo>
                  <a:pt x="8839299" y="-49206"/>
                  <a:pt x="9538584" y="9814"/>
                  <a:pt x="9864436" y="0"/>
                </a:cubicBezTo>
                <a:cubicBezTo>
                  <a:pt x="9908475" y="248465"/>
                  <a:pt x="9792630" y="386292"/>
                  <a:pt x="9864436" y="634721"/>
                </a:cubicBezTo>
                <a:cubicBezTo>
                  <a:pt x="9936242" y="883150"/>
                  <a:pt x="9839113" y="960121"/>
                  <a:pt x="9864436" y="1245934"/>
                </a:cubicBezTo>
                <a:cubicBezTo>
                  <a:pt x="9889759" y="1531747"/>
                  <a:pt x="9830270" y="1995749"/>
                  <a:pt x="9864436" y="2350818"/>
                </a:cubicBezTo>
                <a:cubicBezTo>
                  <a:pt x="9777063" y="2383985"/>
                  <a:pt x="9690984" y="2322629"/>
                  <a:pt x="9580108" y="2350818"/>
                </a:cubicBezTo>
                <a:cubicBezTo>
                  <a:pt x="9469232" y="2379007"/>
                  <a:pt x="9008797" y="2260348"/>
                  <a:pt x="8802558" y="2350818"/>
                </a:cubicBezTo>
                <a:cubicBezTo>
                  <a:pt x="8596319" y="2441288"/>
                  <a:pt x="8462443" y="2287085"/>
                  <a:pt x="8222298" y="2350818"/>
                </a:cubicBezTo>
                <a:cubicBezTo>
                  <a:pt x="7982153" y="2414551"/>
                  <a:pt x="7994730" y="2327217"/>
                  <a:pt x="7839325" y="2350818"/>
                </a:cubicBezTo>
                <a:cubicBezTo>
                  <a:pt x="7683920" y="2374419"/>
                  <a:pt x="7392605" y="2316445"/>
                  <a:pt x="7259064" y="2350818"/>
                </a:cubicBezTo>
                <a:cubicBezTo>
                  <a:pt x="7125523" y="2385191"/>
                  <a:pt x="7068354" y="2323714"/>
                  <a:pt x="6974737" y="2350818"/>
                </a:cubicBezTo>
                <a:cubicBezTo>
                  <a:pt x="6881120" y="2377922"/>
                  <a:pt x="6769121" y="2335123"/>
                  <a:pt x="6690409" y="2350818"/>
                </a:cubicBezTo>
                <a:cubicBezTo>
                  <a:pt x="6611697" y="2366513"/>
                  <a:pt x="6228857" y="2348270"/>
                  <a:pt x="6110148" y="2350818"/>
                </a:cubicBezTo>
                <a:cubicBezTo>
                  <a:pt x="5991439" y="2353366"/>
                  <a:pt x="5816468" y="2315985"/>
                  <a:pt x="5727175" y="2350818"/>
                </a:cubicBezTo>
                <a:cubicBezTo>
                  <a:pt x="5637882" y="2385651"/>
                  <a:pt x="5226671" y="2329003"/>
                  <a:pt x="5048270" y="2350818"/>
                </a:cubicBezTo>
                <a:cubicBezTo>
                  <a:pt x="4869869" y="2372633"/>
                  <a:pt x="4774844" y="2313458"/>
                  <a:pt x="4665298" y="2350818"/>
                </a:cubicBezTo>
                <a:cubicBezTo>
                  <a:pt x="4555752" y="2388178"/>
                  <a:pt x="4274090" y="2287658"/>
                  <a:pt x="3986393" y="2350818"/>
                </a:cubicBezTo>
                <a:cubicBezTo>
                  <a:pt x="3698696" y="2413978"/>
                  <a:pt x="3811072" y="2321192"/>
                  <a:pt x="3702065" y="2350818"/>
                </a:cubicBezTo>
                <a:cubicBezTo>
                  <a:pt x="3593058" y="2380444"/>
                  <a:pt x="3223204" y="2290858"/>
                  <a:pt x="3023160" y="2350818"/>
                </a:cubicBezTo>
                <a:cubicBezTo>
                  <a:pt x="2823116" y="2410778"/>
                  <a:pt x="2761326" y="2331983"/>
                  <a:pt x="2640187" y="2350818"/>
                </a:cubicBezTo>
                <a:cubicBezTo>
                  <a:pt x="2519048" y="2369653"/>
                  <a:pt x="2421102" y="2344189"/>
                  <a:pt x="2355859" y="2350818"/>
                </a:cubicBezTo>
                <a:cubicBezTo>
                  <a:pt x="2290616" y="2357447"/>
                  <a:pt x="2120086" y="2317232"/>
                  <a:pt x="1972887" y="2350818"/>
                </a:cubicBezTo>
                <a:cubicBezTo>
                  <a:pt x="1825688" y="2384404"/>
                  <a:pt x="1609059" y="2281074"/>
                  <a:pt x="1293982" y="2350818"/>
                </a:cubicBezTo>
                <a:cubicBezTo>
                  <a:pt x="978906" y="2420562"/>
                  <a:pt x="1021262" y="2346127"/>
                  <a:pt x="911010" y="2350818"/>
                </a:cubicBezTo>
                <a:cubicBezTo>
                  <a:pt x="800758" y="2355509"/>
                  <a:pt x="719733" y="2327628"/>
                  <a:pt x="626682" y="2350818"/>
                </a:cubicBezTo>
                <a:cubicBezTo>
                  <a:pt x="533631" y="2374008"/>
                  <a:pt x="151659" y="2350209"/>
                  <a:pt x="0" y="2350818"/>
                </a:cubicBezTo>
                <a:cubicBezTo>
                  <a:pt x="-25780" y="2161026"/>
                  <a:pt x="22625" y="1956215"/>
                  <a:pt x="0" y="1786622"/>
                </a:cubicBezTo>
                <a:cubicBezTo>
                  <a:pt x="-22625" y="1617029"/>
                  <a:pt x="44222" y="1392649"/>
                  <a:pt x="0" y="1269442"/>
                </a:cubicBezTo>
                <a:cubicBezTo>
                  <a:pt x="-44222" y="1146235"/>
                  <a:pt x="60930" y="863050"/>
                  <a:pt x="0" y="681737"/>
                </a:cubicBezTo>
                <a:cubicBezTo>
                  <a:pt x="-60930" y="500425"/>
                  <a:pt x="26710" y="239035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8D8A5-88E5-DB4C-AC49-77C129183216}"/>
              </a:ext>
            </a:extLst>
          </p:cNvPr>
          <p:cNvSpPr/>
          <p:nvPr/>
        </p:nvSpPr>
        <p:spPr>
          <a:xfrm>
            <a:off x="318655" y="1461664"/>
            <a:ext cx="9864436" cy="2037675"/>
          </a:xfrm>
          <a:custGeom>
            <a:avLst/>
            <a:gdLst>
              <a:gd name="connsiteX0" fmla="*/ 0 w 9864436"/>
              <a:gd name="connsiteY0" fmla="*/ 0 h 2037675"/>
              <a:gd name="connsiteX1" fmla="*/ 481617 w 9864436"/>
              <a:gd name="connsiteY1" fmla="*/ 0 h 2037675"/>
              <a:gd name="connsiteX2" fmla="*/ 765944 w 9864436"/>
              <a:gd name="connsiteY2" fmla="*/ 0 h 2037675"/>
              <a:gd name="connsiteX3" fmla="*/ 1543494 w 9864436"/>
              <a:gd name="connsiteY3" fmla="*/ 0 h 2037675"/>
              <a:gd name="connsiteX4" fmla="*/ 2025111 w 9864436"/>
              <a:gd name="connsiteY4" fmla="*/ 0 h 2037675"/>
              <a:gd name="connsiteX5" fmla="*/ 2506727 w 9864436"/>
              <a:gd name="connsiteY5" fmla="*/ 0 h 2037675"/>
              <a:gd name="connsiteX6" fmla="*/ 3284277 w 9864436"/>
              <a:gd name="connsiteY6" fmla="*/ 0 h 2037675"/>
              <a:gd name="connsiteX7" fmla="*/ 3667249 w 9864436"/>
              <a:gd name="connsiteY7" fmla="*/ 0 h 2037675"/>
              <a:gd name="connsiteX8" fmla="*/ 4444799 w 9864436"/>
              <a:gd name="connsiteY8" fmla="*/ 0 h 2037675"/>
              <a:gd name="connsiteX9" fmla="*/ 5222348 w 9864436"/>
              <a:gd name="connsiteY9" fmla="*/ 0 h 2037675"/>
              <a:gd name="connsiteX10" fmla="*/ 5802609 w 9864436"/>
              <a:gd name="connsiteY10" fmla="*/ 0 h 2037675"/>
              <a:gd name="connsiteX11" fmla="*/ 6580159 w 9864436"/>
              <a:gd name="connsiteY11" fmla="*/ 0 h 2037675"/>
              <a:gd name="connsiteX12" fmla="*/ 7061776 w 9864436"/>
              <a:gd name="connsiteY12" fmla="*/ 0 h 2037675"/>
              <a:gd name="connsiteX13" fmla="*/ 7543392 w 9864436"/>
              <a:gd name="connsiteY13" fmla="*/ 0 h 2037675"/>
              <a:gd name="connsiteX14" fmla="*/ 8222298 w 9864436"/>
              <a:gd name="connsiteY14" fmla="*/ 0 h 2037675"/>
              <a:gd name="connsiteX15" fmla="*/ 8703914 w 9864436"/>
              <a:gd name="connsiteY15" fmla="*/ 0 h 2037675"/>
              <a:gd name="connsiteX16" fmla="*/ 9864436 w 9864436"/>
              <a:gd name="connsiteY16" fmla="*/ 0 h 2037675"/>
              <a:gd name="connsiteX17" fmla="*/ 9864436 w 9864436"/>
              <a:gd name="connsiteY17" fmla="*/ 550172 h 2037675"/>
              <a:gd name="connsiteX18" fmla="*/ 9864436 w 9864436"/>
              <a:gd name="connsiteY18" fmla="*/ 1079968 h 2037675"/>
              <a:gd name="connsiteX19" fmla="*/ 9864436 w 9864436"/>
              <a:gd name="connsiteY19" fmla="*/ 2037675 h 2037675"/>
              <a:gd name="connsiteX20" fmla="*/ 9580108 w 9864436"/>
              <a:gd name="connsiteY20" fmla="*/ 2037675 h 2037675"/>
              <a:gd name="connsiteX21" fmla="*/ 8802558 w 9864436"/>
              <a:gd name="connsiteY21" fmla="*/ 2037675 h 2037675"/>
              <a:gd name="connsiteX22" fmla="*/ 8222298 w 9864436"/>
              <a:gd name="connsiteY22" fmla="*/ 2037675 h 2037675"/>
              <a:gd name="connsiteX23" fmla="*/ 7839325 w 9864436"/>
              <a:gd name="connsiteY23" fmla="*/ 2037675 h 2037675"/>
              <a:gd name="connsiteX24" fmla="*/ 7259064 w 9864436"/>
              <a:gd name="connsiteY24" fmla="*/ 2037675 h 2037675"/>
              <a:gd name="connsiteX25" fmla="*/ 6974737 w 9864436"/>
              <a:gd name="connsiteY25" fmla="*/ 2037675 h 2037675"/>
              <a:gd name="connsiteX26" fmla="*/ 6690409 w 9864436"/>
              <a:gd name="connsiteY26" fmla="*/ 2037675 h 2037675"/>
              <a:gd name="connsiteX27" fmla="*/ 6110148 w 9864436"/>
              <a:gd name="connsiteY27" fmla="*/ 2037675 h 2037675"/>
              <a:gd name="connsiteX28" fmla="*/ 5727175 w 9864436"/>
              <a:gd name="connsiteY28" fmla="*/ 2037675 h 2037675"/>
              <a:gd name="connsiteX29" fmla="*/ 5048270 w 9864436"/>
              <a:gd name="connsiteY29" fmla="*/ 2037675 h 2037675"/>
              <a:gd name="connsiteX30" fmla="*/ 4665298 w 9864436"/>
              <a:gd name="connsiteY30" fmla="*/ 2037675 h 2037675"/>
              <a:gd name="connsiteX31" fmla="*/ 3986393 w 9864436"/>
              <a:gd name="connsiteY31" fmla="*/ 2037675 h 2037675"/>
              <a:gd name="connsiteX32" fmla="*/ 3702065 w 9864436"/>
              <a:gd name="connsiteY32" fmla="*/ 2037675 h 2037675"/>
              <a:gd name="connsiteX33" fmla="*/ 3023160 w 9864436"/>
              <a:gd name="connsiteY33" fmla="*/ 2037675 h 2037675"/>
              <a:gd name="connsiteX34" fmla="*/ 2640187 w 9864436"/>
              <a:gd name="connsiteY34" fmla="*/ 2037675 h 2037675"/>
              <a:gd name="connsiteX35" fmla="*/ 2355859 w 9864436"/>
              <a:gd name="connsiteY35" fmla="*/ 2037675 h 2037675"/>
              <a:gd name="connsiteX36" fmla="*/ 1972887 w 9864436"/>
              <a:gd name="connsiteY36" fmla="*/ 2037675 h 2037675"/>
              <a:gd name="connsiteX37" fmla="*/ 1293982 w 9864436"/>
              <a:gd name="connsiteY37" fmla="*/ 2037675 h 2037675"/>
              <a:gd name="connsiteX38" fmla="*/ 911010 w 9864436"/>
              <a:gd name="connsiteY38" fmla="*/ 2037675 h 2037675"/>
              <a:gd name="connsiteX39" fmla="*/ 626682 w 9864436"/>
              <a:gd name="connsiteY39" fmla="*/ 2037675 h 2037675"/>
              <a:gd name="connsiteX40" fmla="*/ 0 w 9864436"/>
              <a:gd name="connsiteY40" fmla="*/ 2037675 h 2037675"/>
              <a:gd name="connsiteX41" fmla="*/ 0 w 9864436"/>
              <a:gd name="connsiteY41" fmla="*/ 1548633 h 2037675"/>
              <a:gd name="connsiteX42" fmla="*/ 0 w 9864436"/>
              <a:gd name="connsiteY42" fmla="*/ 1100345 h 2037675"/>
              <a:gd name="connsiteX43" fmla="*/ 0 w 9864436"/>
              <a:gd name="connsiteY43" fmla="*/ 590926 h 2037675"/>
              <a:gd name="connsiteX44" fmla="*/ 0 w 9864436"/>
              <a:gd name="connsiteY44" fmla="*/ 0 h 203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64436" h="2037675" extrusionOk="0">
                <a:moveTo>
                  <a:pt x="0" y="0"/>
                </a:moveTo>
                <a:cubicBezTo>
                  <a:pt x="207495" y="-22503"/>
                  <a:pt x="342501" y="25325"/>
                  <a:pt x="481617" y="0"/>
                </a:cubicBezTo>
                <a:cubicBezTo>
                  <a:pt x="620733" y="-25325"/>
                  <a:pt x="638596" y="27020"/>
                  <a:pt x="765944" y="0"/>
                </a:cubicBezTo>
                <a:cubicBezTo>
                  <a:pt x="893292" y="-27020"/>
                  <a:pt x="1178627" y="21611"/>
                  <a:pt x="1543494" y="0"/>
                </a:cubicBezTo>
                <a:cubicBezTo>
                  <a:pt x="1908361" y="-21611"/>
                  <a:pt x="1853414" y="55710"/>
                  <a:pt x="2025111" y="0"/>
                </a:cubicBezTo>
                <a:cubicBezTo>
                  <a:pt x="2196808" y="-55710"/>
                  <a:pt x="2273319" y="18997"/>
                  <a:pt x="2506727" y="0"/>
                </a:cubicBezTo>
                <a:cubicBezTo>
                  <a:pt x="2740135" y="-18997"/>
                  <a:pt x="2991252" y="79441"/>
                  <a:pt x="3284277" y="0"/>
                </a:cubicBezTo>
                <a:cubicBezTo>
                  <a:pt x="3577302" y="-79441"/>
                  <a:pt x="3523681" y="27114"/>
                  <a:pt x="3667249" y="0"/>
                </a:cubicBezTo>
                <a:cubicBezTo>
                  <a:pt x="3810817" y="-27114"/>
                  <a:pt x="4249693" y="49137"/>
                  <a:pt x="4444799" y="0"/>
                </a:cubicBezTo>
                <a:cubicBezTo>
                  <a:pt x="4639905" y="-49137"/>
                  <a:pt x="4993836" y="80434"/>
                  <a:pt x="5222348" y="0"/>
                </a:cubicBezTo>
                <a:cubicBezTo>
                  <a:pt x="5450860" y="-80434"/>
                  <a:pt x="5612938" y="33127"/>
                  <a:pt x="5802609" y="0"/>
                </a:cubicBezTo>
                <a:cubicBezTo>
                  <a:pt x="5992280" y="-33127"/>
                  <a:pt x="6300527" y="50361"/>
                  <a:pt x="6580159" y="0"/>
                </a:cubicBezTo>
                <a:cubicBezTo>
                  <a:pt x="6859791" y="-50361"/>
                  <a:pt x="6873710" y="15682"/>
                  <a:pt x="7061776" y="0"/>
                </a:cubicBezTo>
                <a:cubicBezTo>
                  <a:pt x="7249842" y="-15682"/>
                  <a:pt x="7356080" y="42662"/>
                  <a:pt x="7543392" y="0"/>
                </a:cubicBezTo>
                <a:cubicBezTo>
                  <a:pt x="7730704" y="-42662"/>
                  <a:pt x="8005880" y="41857"/>
                  <a:pt x="8222298" y="0"/>
                </a:cubicBezTo>
                <a:cubicBezTo>
                  <a:pt x="8438716" y="-41857"/>
                  <a:pt x="8568529" y="49206"/>
                  <a:pt x="8703914" y="0"/>
                </a:cubicBezTo>
                <a:cubicBezTo>
                  <a:pt x="8839299" y="-49206"/>
                  <a:pt x="9538584" y="9814"/>
                  <a:pt x="9864436" y="0"/>
                </a:cubicBezTo>
                <a:cubicBezTo>
                  <a:pt x="9876572" y="154597"/>
                  <a:pt x="9816479" y="418634"/>
                  <a:pt x="9864436" y="550172"/>
                </a:cubicBezTo>
                <a:cubicBezTo>
                  <a:pt x="9912393" y="681710"/>
                  <a:pt x="9840772" y="840566"/>
                  <a:pt x="9864436" y="1079968"/>
                </a:cubicBezTo>
                <a:cubicBezTo>
                  <a:pt x="9888100" y="1319370"/>
                  <a:pt x="9804577" y="1771925"/>
                  <a:pt x="9864436" y="2037675"/>
                </a:cubicBezTo>
                <a:cubicBezTo>
                  <a:pt x="9777063" y="2070842"/>
                  <a:pt x="9690984" y="2009486"/>
                  <a:pt x="9580108" y="2037675"/>
                </a:cubicBezTo>
                <a:cubicBezTo>
                  <a:pt x="9469232" y="2065864"/>
                  <a:pt x="9008797" y="1947205"/>
                  <a:pt x="8802558" y="2037675"/>
                </a:cubicBezTo>
                <a:cubicBezTo>
                  <a:pt x="8596319" y="2128145"/>
                  <a:pt x="8462443" y="1973942"/>
                  <a:pt x="8222298" y="2037675"/>
                </a:cubicBezTo>
                <a:cubicBezTo>
                  <a:pt x="7982153" y="2101408"/>
                  <a:pt x="7994730" y="2014074"/>
                  <a:pt x="7839325" y="2037675"/>
                </a:cubicBezTo>
                <a:cubicBezTo>
                  <a:pt x="7683920" y="2061276"/>
                  <a:pt x="7392605" y="2003302"/>
                  <a:pt x="7259064" y="2037675"/>
                </a:cubicBezTo>
                <a:cubicBezTo>
                  <a:pt x="7125523" y="2072048"/>
                  <a:pt x="7068354" y="2010571"/>
                  <a:pt x="6974737" y="2037675"/>
                </a:cubicBezTo>
                <a:cubicBezTo>
                  <a:pt x="6881120" y="2064779"/>
                  <a:pt x="6769121" y="2021980"/>
                  <a:pt x="6690409" y="2037675"/>
                </a:cubicBezTo>
                <a:cubicBezTo>
                  <a:pt x="6611697" y="2053370"/>
                  <a:pt x="6228857" y="2035127"/>
                  <a:pt x="6110148" y="2037675"/>
                </a:cubicBezTo>
                <a:cubicBezTo>
                  <a:pt x="5991439" y="2040223"/>
                  <a:pt x="5816468" y="2002842"/>
                  <a:pt x="5727175" y="2037675"/>
                </a:cubicBezTo>
                <a:cubicBezTo>
                  <a:pt x="5637882" y="2072508"/>
                  <a:pt x="5226671" y="2015860"/>
                  <a:pt x="5048270" y="2037675"/>
                </a:cubicBezTo>
                <a:cubicBezTo>
                  <a:pt x="4869869" y="2059490"/>
                  <a:pt x="4774844" y="2000315"/>
                  <a:pt x="4665298" y="2037675"/>
                </a:cubicBezTo>
                <a:cubicBezTo>
                  <a:pt x="4555752" y="2075035"/>
                  <a:pt x="4274090" y="1974515"/>
                  <a:pt x="3986393" y="2037675"/>
                </a:cubicBezTo>
                <a:cubicBezTo>
                  <a:pt x="3698696" y="2100835"/>
                  <a:pt x="3811072" y="2008049"/>
                  <a:pt x="3702065" y="2037675"/>
                </a:cubicBezTo>
                <a:cubicBezTo>
                  <a:pt x="3593058" y="2067301"/>
                  <a:pt x="3223204" y="1977715"/>
                  <a:pt x="3023160" y="2037675"/>
                </a:cubicBezTo>
                <a:cubicBezTo>
                  <a:pt x="2823116" y="2097635"/>
                  <a:pt x="2761326" y="2018840"/>
                  <a:pt x="2640187" y="2037675"/>
                </a:cubicBezTo>
                <a:cubicBezTo>
                  <a:pt x="2519048" y="2056510"/>
                  <a:pt x="2421102" y="2031046"/>
                  <a:pt x="2355859" y="2037675"/>
                </a:cubicBezTo>
                <a:cubicBezTo>
                  <a:pt x="2290616" y="2044304"/>
                  <a:pt x="2120086" y="2004089"/>
                  <a:pt x="1972887" y="2037675"/>
                </a:cubicBezTo>
                <a:cubicBezTo>
                  <a:pt x="1825688" y="2071261"/>
                  <a:pt x="1609059" y="1967931"/>
                  <a:pt x="1293982" y="2037675"/>
                </a:cubicBezTo>
                <a:cubicBezTo>
                  <a:pt x="978906" y="2107419"/>
                  <a:pt x="1021262" y="2032984"/>
                  <a:pt x="911010" y="2037675"/>
                </a:cubicBezTo>
                <a:cubicBezTo>
                  <a:pt x="800758" y="2042366"/>
                  <a:pt x="719733" y="2014485"/>
                  <a:pt x="626682" y="2037675"/>
                </a:cubicBezTo>
                <a:cubicBezTo>
                  <a:pt x="533631" y="2060865"/>
                  <a:pt x="151659" y="2037066"/>
                  <a:pt x="0" y="2037675"/>
                </a:cubicBezTo>
                <a:cubicBezTo>
                  <a:pt x="-52616" y="1888237"/>
                  <a:pt x="31143" y="1703762"/>
                  <a:pt x="0" y="1548633"/>
                </a:cubicBezTo>
                <a:cubicBezTo>
                  <a:pt x="-31143" y="1393504"/>
                  <a:pt x="21392" y="1260602"/>
                  <a:pt x="0" y="1100345"/>
                </a:cubicBezTo>
                <a:cubicBezTo>
                  <a:pt x="-21392" y="940088"/>
                  <a:pt x="50035" y="824019"/>
                  <a:pt x="0" y="590926"/>
                </a:cubicBezTo>
                <a:cubicBezTo>
                  <a:pt x="-50035" y="357833"/>
                  <a:pt x="10509" y="258629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2346-3F6A-2447-BCE1-53EAAADD0142}"/>
              </a:ext>
            </a:extLst>
          </p:cNvPr>
          <p:cNvSpPr txBox="1"/>
          <p:nvPr/>
        </p:nvSpPr>
        <p:spPr>
          <a:xfrm>
            <a:off x="9569548" y="375610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C484E-E6A6-534A-9316-0AF9725FFEB9}"/>
              </a:ext>
            </a:extLst>
          </p:cNvPr>
          <p:cNvSpPr txBox="1"/>
          <p:nvPr/>
        </p:nvSpPr>
        <p:spPr>
          <a:xfrm>
            <a:off x="8587782" y="146166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Google Cloud</a:t>
            </a:r>
          </a:p>
        </p:txBody>
      </p:sp>
      <p:sp>
        <p:nvSpPr>
          <p:cNvPr id="13" name="Shape 331">
            <a:extLst>
              <a:ext uri="{FF2B5EF4-FFF2-40B4-BE49-F238E27FC236}">
                <a16:creationId xmlns:a16="http://schemas.microsoft.com/office/drawing/2014/main" id="{0D6320BE-227C-2446-9749-577C2FF22F51}"/>
              </a:ext>
            </a:extLst>
          </p:cNvPr>
          <p:cNvSpPr txBox="1"/>
          <p:nvPr/>
        </p:nvSpPr>
        <p:spPr>
          <a:xfrm>
            <a:off x="1833858" y="2777126"/>
            <a:ext cx="1078153" cy="45554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1600" b="1" i="0" u="none" strike="noStrike" cap="none" dirty="0"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Cloud </a:t>
            </a:r>
            <a:r>
              <a:rPr lang="en-US" sz="1600" b="1" i="0" u="none" strike="noStrike" cap="none" dirty="0" err="1"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Dataproc</a:t>
            </a:r>
            <a:endParaRPr lang="en-US" sz="1600" b="1" i="0" u="none" strike="noStrike" cap="none" dirty="0">
              <a:latin typeface="Avenir Book" panose="02000503020000020003" pitchFamily="2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Shape 348" descr="Cloud-Dataproc_256px.png">
            <a:extLst>
              <a:ext uri="{FF2B5EF4-FFF2-40B4-BE49-F238E27FC236}">
                <a16:creationId xmlns:a16="http://schemas.microsoft.com/office/drawing/2014/main" id="{177FA846-3F1D-FF4E-8517-E2699E5390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092" b="5092"/>
          <a:stretch/>
        </p:blipFill>
        <p:spPr>
          <a:xfrm>
            <a:off x="1978712" y="2017588"/>
            <a:ext cx="792623" cy="7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329">
            <a:extLst>
              <a:ext uri="{FF2B5EF4-FFF2-40B4-BE49-F238E27FC236}">
                <a16:creationId xmlns:a16="http://schemas.microsoft.com/office/drawing/2014/main" id="{17069178-4302-6040-B7FC-4DF67CAD1E62}"/>
              </a:ext>
            </a:extLst>
          </p:cNvPr>
          <p:cNvSpPr txBox="1"/>
          <p:nvPr/>
        </p:nvSpPr>
        <p:spPr>
          <a:xfrm>
            <a:off x="3936012" y="2621709"/>
            <a:ext cx="1019719" cy="425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1600" b="1" i="0" u="none" strike="noStrike" cap="none" dirty="0" err="1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BigQuery</a:t>
            </a:r>
            <a:endParaRPr lang="en-US" sz="1600" b="1" i="0" u="none" strike="noStrike" cap="none" dirty="0">
              <a:solidFill>
                <a:schemeClr val="bg2">
                  <a:lumMod val="25000"/>
                </a:schemeClr>
              </a:solidFill>
              <a:latin typeface="Avenir Book" panose="02000503020000020003" pitchFamily="2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Shape 337" descr="BigQuery_256px.png">
            <a:extLst>
              <a:ext uri="{FF2B5EF4-FFF2-40B4-BE49-F238E27FC236}">
                <a16:creationId xmlns:a16="http://schemas.microsoft.com/office/drawing/2014/main" id="{1F5F7435-E963-9543-A5DE-2E06D9DB3D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092" b="5092"/>
          <a:stretch/>
        </p:blipFill>
        <p:spPr>
          <a:xfrm>
            <a:off x="3999528" y="1851770"/>
            <a:ext cx="902786" cy="810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331">
            <a:extLst>
              <a:ext uri="{FF2B5EF4-FFF2-40B4-BE49-F238E27FC236}">
                <a16:creationId xmlns:a16="http://schemas.microsoft.com/office/drawing/2014/main" id="{5E7DEF14-DC1C-5C4A-9EFB-42C68ACA2A3E}"/>
              </a:ext>
            </a:extLst>
          </p:cNvPr>
          <p:cNvSpPr txBox="1"/>
          <p:nvPr/>
        </p:nvSpPr>
        <p:spPr>
          <a:xfrm>
            <a:off x="7216841" y="2824738"/>
            <a:ext cx="1078153" cy="45554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1600" b="1" i="0" u="none" strike="noStrike" cap="none" dirty="0"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Cloud </a:t>
            </a:r>
            <a:r>
              <a:rPr lang="en-US" sz="1600" b="1" i="0" u="none" strike="noStrike" cap="none" dirty="0" err="1"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Dataproc</a:t>
            </a:r>
            <a:endParaRPr lang="en-US" sz="1600" b="1" i="0" u="none" strike="noStrike" cap="none" dirty="0">
              <a:latin typeface="Avenir Book" panose="02000503020000020003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0EBB8-37E4-7E4C-9667-6A2FFD5EA0D4}"/>
              </a:ext>
            </a:extLst>
          </p:cNvPr>
          <p:cNvSpPr/>
          <p:nvPr/>
        </p:nvSpPr>
        <p:spPr>
          <a:xfrm>
            <a:off x="7351421" y="2130035"/>
            <a:ext cx="874238" cy="700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Shape 348" descr="Cloud-Dataproc_256px.png">
            <a:extLst>
              <a:ext uri="{FF2B5EF4-FFF2-40B4-BE49-F238E27FC236}">
                <a16:creationId xmlns:a16="http://schemas.microsoft.com/office/drawing/2014/main" id="{6EBC2F5A-0795-9F49-A250-44343EDA8B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092" b="5092"/>
          <a:stretch/>
        </p:blipFill>
        <p:spPr>
          <a:xfrm>
            <a:off x="7351421" y="2038330"/>
            <a:ext cx="792623" cy="711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76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65B4EA-B4C6-9046-86BF-0780F10EE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07934"/>
              </p:ext>
            </p:extLst>
          </p:nvPr>
        </p:nvGraphicFramePr>
        <p:xfrm>
          <a:off x="535495" y="1690690"/>
          <a:ext cx="10050906" cy="4214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0302">
                  <a:extLst>
                    <a:ext uri="{9D8B030D-6E8A-4147-A177-3AD203B41FA5}">
                      <a16:colId xmlns:a16="http://schemas.microsoft.com/office/drawing/2014/main" val="1234434586"/>
                    </a:ext>
                  </a:extLst>
                </a:gridCol>
                <a:gridCol w="2789323">
                  <a:extLst>
                    <a:ext uri="{9D8B030D-6E8A-4147-A177-3AD203B41FA5}">
                      <a16:colId xmlns:a16="http://schemas.microsoft.com/office/drawing/2014/main" val="2507647156"/>
                    </a:ext>
                  </a:extLst>
                </a:gridCol>
                <a:gridCol w="3911281">
                  <a:extLst>
                    <a:ext uri="{9D8B030D-6E8A-4147-A177-3AD203B41FA5}">
                      <a16:colId xmlns:a16="http://schemas.microsoft.com/office/drawing/2014/main" val="3828708332"/>
                    </a:ext>
                  </a:extLst>
                </a:gridCol>
              </a:tblGrid>
              <a:tr h="879428">
                <a:tc rowSpan="2">
                  <a:txBody>
                    <a:bodyPr/>
                    <a:lstStyle/>
                    <a:p>
                      <a:r>
                        <a:rPr lang="fi-FI" dirty="0" err="1"/>
                        <a:t>Trains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project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using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Spark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framework</a:t>
                      </a:r>
                      <a:endParaRPr lang="fi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Elapsed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time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usin</a:t>
                      </a:r>
                      <a:r>
                        <a:rPr lang="fi-FI" dirty="0"/>
                        <a:t> single </a:t>
                      </a:r>
                      <a:r>
                        <a:rPr lang="fi-FI" dirty="0" err="1"/>
                        <a:t>server</a:t>
                      </a:r>
                      <a:br>
                        <a:rPr lang="fi-FI" dirty="0"/>
                      </a:br>
                      <a:endParaRPr lang="fi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dirty="0" err="1"/>
                        <a:t>Elapsed</a:t>
                      </a:r>
                      <a:r>
                        <a:rPr lang="fi-FI" sz="2000" dirty="0"/>
                        <a:t> </a:t>
                      </a:r>
                      <a:r>
                        <a:rPr lang="fi-FI" sz="2000" dirty="0" err="1"/>
                        <a:t>time</a:t>
                      </a:r>
                      <a:r>
                        <a:rPr lang="fi-FI" sz="2000" dirty="0"/>
                        <a:t> </a:t>
                      </a:r>
                      <a:r>
                        <a:rPr lang="fi-FI" sz="2000" dirty="0" err="1"/>
                        <a:t>using</a:t>
                      </a:r>
                      <a:r>
                        <a:rPr lang="fi-FI" sz="2000" dirty="0"/>
                        <a:t> </a:t>
                      </a:r>
                      <a:r>
                        <a:rPr lang="fi-FI" sz="2000" dirty="0" err="1"/>
                        <a:t>Spark</a:t>
                      </a:r>
                      <a:br>
                        <a:rPr lang="fi-FI" dirty="0"/>
                      </a:br>
                      <a:endParaRPr lang="fi-FI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63707"/>
                  </a:ext>
                </a:extLst>
              </a:tr>
              <a:tr h="351625">
                <a:tc vMerge="1">
                  <a:txBody>
                    <a:bodyPr/>
                    <a:lstStyle/>
                    <a:p>
                      <a:endParaRPr lang="fi-FI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dirty="0"/>
                        <a:t>8 </a:t>
                      </a:r>
                      <a:r>
                        <a:rPr lang="fi-FI" sz="1800" dirty="0" err="1"/>
                        <a:t>cores</a:t>
                      </a:r>
                      <a:r>
                        <a:rPr lang="fi-FI" sz="1800" dirty="0"/>
                        <a:t>, 64 </a:t>
                      </a:r>
                      <a:r>
                        <a:rPr lang="fi-FI" sz="1800" dirty="0" err="1"/>
                        <a:t>Gi</a:t>
                      </a:r>
                      <a:r>
                        <a:rPr lang="fi-FI" sz="1800" dirty="0"/>
                        <a:t> </a:t>
                      </a:r>
                      <a:r>
                        <a:rPr lang="fi-FI" sz="1800" dirty="0" err="1"/>
                        <a:t>memory</a:t>
                      </a:r>
                      <a:endParaRPr lang="fi-FI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dirty="0"/>
                        <a:t>8 </a:t>
                      </a:r>
                      <a:r>
                        <a:rPr lang="fi-FI" sz="1800" dirty="0" err="1"/>
                        <a:t>workers</a:t>
                      </a:r>
                      <a:r>
                        <a:rPr lang="fi-FI" sz="1800" dirty="0"/>
                        <a:t>, 2 </a:t>
                      </a:r>
                      <a:r>
                        <a:rPr lang="fi-FI" sz="1800" dirty="0" err="1"/>
                        <a:t>cores</a:t>
                      </a:r>
                      <a:r>
                        <a:rPr lang="fi-FI" sz="1800" dirty="0"/>
                        <a:t>, 7.5 </a:t>
                      </a:r>
                      <a:r>
                        <a:rPr lang="fi-FI" sz="1800" dirty="0" err="1"/>
                        <a:t>Gi</a:t>
                      </a:r>
                      <a:r>
                        <a:rPr lang="fi-FI" sz="1800" dirty="0"/>
                        <a:t> </a:t>
                      </a:r>
                      <a:r>
                        <a:rPr lang="fi-FI" sz="1800" dirty="0" err="1"/>
                        <a:t>memory</a:t>
                      </a:r>
                      <a:endParaRPr lang="fi-FI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96014"/>
                  </a:ext>
                </a:extLst>
              </a:tr>
              <a:tr h="1043784">
                <a:tc>
                  <a:txBody>
                    <a:bodyPr/>
                    <a:lstStyle/>
                    <a:p>
                      <a:r>
                        <a:rPr lang="fi-FI" dirty="0"/>
                        <a:t>Data </a:t>
                      </a:r>
                      <a:r>
                        <a:rPr lang="fi-FI" dirty="0" err="1"/>
                        <a:t>retrieval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from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SmartMet</a:t>
                      </a:r>
                      <a:r>
                        <a:rPr lang="fi-FI" dirty="0"/>
                        <a:t> (5 GB data, 3 </a:t>
                      </a:r>
                      <a:r>
                        <a:rPr lang="fi-FI" dirty="0" err="1"/>
                        <a:t>million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rows</a:t>
                      </a:r>
                      <a:r>
                        <a:rPr lang="fi-FI" dirty="0"/>
                        <a:t>, 19 </a:t>
                      </a:r>
                      <a:r>
                        <a:rPr lang="fi-FI" dirty="0" err="1"/>
                        <a:t>variables</a:t>
                      </a:r>
                      <a:r>
                        <a:rPr lang="fi-FI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2 </a:t>
                      </a:r>
                      <a:r>
                        <a:rPr lang="fi-FI" dirty="0" err="1"/>
                        <a:t>weeks</a:t>
                      </a:r>
                      <a:endParaRPr lang="fi-FI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3 </a:t>
                      </a:r>
                      <a:r>
                        <a:rPr lang="fi-FI" dirty="0" err="1"/>
                        <a:t>days</a:t>
                      </a:r>
                      <a:endParaRPr lang="fi-FI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974890"/>
                  </a:ext>
                </a:extLst>
              </a:tr>
              <a:tr h="944897">
                <a:tc>
                  <a:txBody>
                    <a:bodyPr/>
                    <a:lstStyle/>
                    <a:p>
                      <a:r>
                        <a:rPr lang="fi-FI" dirty="0" err="1"/>
                        <a:t>Random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Forest</a:t>
                      </a:r>
                      <a:r>
                        <a:rPr lang="fi-FI" dirty="0"/>
                        <a:t>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 </a:t>
                      </a:r>
                      <a:r>
                        <a:rPr lang="fi-FI" dirty="0" err="1"/>
                        <a:t>day</a:t>
                      </a:r>
                      <a:endParaRPr lang="fi-FI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8 </a:t>
                      </a:r>
                      <a:r>
                        <a:rPr lang="fi-FI" dirty="0" err="1"/>
                        <a:t>hours</a:t>
                      </a:r>
                      <a:endParaRPr lang="fi-FI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727292"/>
                  </a:ext>
                </a:extLst>
              </a:tr>
              <a:tr h="944897">
                <a:tc>
                  <a:txBody>
                    <a:bodyPr/>
                    <a:lstStyle/>
                    <a:p>
                      <a:r>
                        <a:rPr lang="fi-FI" dirty="0" err="1"/>
                        <a:t>Keras</a:t>
                      </a:r>
                      <a:r>
                        <a:rPr lang="fi-FI" dirty="0"/>
                        <a:t> LSTM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32537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Apache Spark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sz="2200" dirty="0">
                <a:solidFill>
                  <a:schemeClr val="accent3"/>
                </a:solidFill>
              </a:rPr>
              <a:t>Rough estimates of run times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1712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Apache Spark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sz="2200" dirty="0">
                <a:solidFill>
                  <a:schemeClr val="accent3"/>
                </a:solidFill>
              </a:rPr>
              <a:t>Cloud benefits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FDD46-EBA9-BE4F-95FE-61266D1105DD}"/>
              </a:ext>
            </a:extLst>
          </p:cNvPr>
          <p:cNvSpPr/>
          <p:nvPr/>
        </p:nvSpPr>
        <p:spPr>
          <a:xfrm>
            <a:off x="503998" y="2083140"/>
            <a:ext cx="9720001" cy="328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Cloud benefits (versus on-premise)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Easy to get resources when needed and scale down again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Self-service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Environment scriptable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Fast data loading and storing from </a:t>
            </a:r>
            <a:r>
              <a:rPr lang="en-US" sz="2800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BigQuery</a:t>
            </a: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 and to buckets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8709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0F8F67A-D591-D54C-A158-5AFE04D71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" r="45156" b="5078"/>
          <a:stretch/>
        </p:blipFill>
        <p:spPr>
          <a:xfrm>
            <a:off x="723386" y="2293369"/>
            <a:ext cx="9813691" cy="2979731"/>
          </a:xfrm>
          <a:prstGeom prst="rect">
            <a:avLst/>
          </a:prstGeom>
        </p:spPr>
      </p:pic>
      <p:sp>
        <p:nvSpPr>
          <p:cNvPr id="14" name="Trapezium 13">
            <a:extLst>
              <a:ext uri="{FF2B5EF4-FFF2-40B4-BE49-F238E27FC236}">
                <a16:creationId xmlns:a16="http://schemas.microsoft.com/office/drawing/2014/main" id="{ACB85E0C-D44D-0242-B81C-D820A9BFDC5C}"/>
              </a:ext>
            </a:extLst>
          </p:cNvPr>
          <p:cNvSpPr/>
          <p:nvPr/>
        </p:nvSpPr>
        <p:spPr>
          <a:xfrm rot="16200000">
            <a:off x="6081841" y="1512203"/>
            <a:ext cx="3831220" cy="5079252"/>
          </a:xfrm>
          <a:custGeom>
            <a:avLst/>
            <a:gdLst>
              <a:gd name="connsiteX0" fmla="*/ 0 w 3831220"/>
              <a:gd name="connsiteY0" fmla="*/ 5079252 h 5079252"/>
              <a:gd name="connsiteX1" fmla="*/ 96845 w 3831220"/>
              <a:gd name="connsiteY1" fmla="*/ 4565683 h 5079252"/>
              <a:gd name="connsiteX2" fmla="*/ 203268 w 3831220"/>
              <a:gd name="connsiteY2" fmla="*/ 4001322 h 5079252"/>
              <a:gd name="connsiteX3" fmla="*/ 319268 w 3831220"/>
              <a:gd name="connsiteY3" fmla="*/ 3386168 h 5079252"/>
              <a:gd name="connsiteX4" fmla="*/ 416113 w 3831220"/>
              <a:gd name="connsiteY4" fmla="*/ 2872599 h 5079252"/>
              <a:gd name="connsiteX5" fmla="*/ 522536 w 3831220"/>
              <a:gd name="connsiteY5" fmla="*/ 2308238 h 5079252"/>
              <a:gd name="connsiteX6" fmla="*/ 648115 w 3831220"/>
              <a:gd name="connsiteY6" fmla="*/ 1642291 h 5079252"/>
              <a:gd name="connsiteX7" fmla="*/ 735381 w 3831220"/>
              <a:gd name="connsiteY7" fmla="*/ 1179515 h 5079252"/>
              <a:gd name="connsiteX8" fmla="*/ 851382 w 3831220"/>
              <a:gd name="connsiteY8" fmla="*/ 564361 h 5079252"/>
              <a:gd name="connsiteX9" fmla="*/ 957805 w 3831220"/>
              <a:gd name="connsiteY9" fmla="*/ 0 h 5079252"/>
              <a:gd name="connsiteX10" fmla="*/ 1436708 w 3831220"/>
              <a:gd name="connsiteY10" fmla="*/ 0 h 5079252"/>
              <a:gd name="connsiteX11" fmla="*/ 1915610 w 3831220"/>
              <a:gd name="connsiteY11" fmla="*/ 0 h 5079252"/>
              <a:gd name="connsiteX12" fmla="*/ 2356200 w 3831220"/>
              <a:gd name="connsiteY12" fmla="*/ 0 h 5079252"/>
              <a:gd name="connsiteX13" fmla="*/ 2873415 w 3831220"/>
              <a:gd name="connsiteY13" fmla="*/ 0 h 5079252"/>
              <a:gd name="connsiteX14" fmla="*/ 2979838 w 3831220"/>
              <a:gd name="connsiteY14" fmla="*/ 564361 h 5079252"/>
              <a:gd name="connsiteX15" fmla="*/ 3086261 w 3831220"/>
              <a:gd name="connsiteY15" fmla="*/ 1128723 h 5079252"/>
              <a:gd name="connsiteX16" fmla="*/ 3192683 w 3831220"/>
              <a:gd name="connsiteY16" fmla="*/ 1693084 h 5079252"/>
              <a:gd name="connsiteX17" fmla="*/ 3299106 w 3831220"/>
              <a:gd name="connsiteY17" fmla="*/ 2257445 h 5079252"/>
              <a:gd name="connsiteX18" fmla="*/ 3395951 w 3831220"/>
              <a:gd name="connsiteY18" fmla="*/ 2771014 h 5079252"/>
              <a:gd name="connsiteX19" fmla="*/ 3511952 w 3831220"/>
              <a:gd name="connsiteY19" fmla="*/ 3386168 h 5079252"/>
              <a:gd name="connsiteX20" fmla="*/ 3618374 w 3831220"/>
              <a:gd name="connsiteY20" fmla="*/ 3950529 h 5079252"/>
              <a:gd name="connsiteX21" fmla="*/ 3831220 w 3831220"/>
              <a:gd name="connsiteY21" fmla="*/ 5079252 h 5079252"/>
              <a:gd name="connsiteX22" fmla="*/ 3207278 w 3831220"/>
              <a:gd name="connsiteY22" fmla="*/ 5079252 h 5079252"/>
              <a:gd name="connsiteX23" fmla="*/ 2583337 w 3831220"/>
              <a:gd name="connsiteY23" fmla="*/ 5079252 h 5079252"/>
              <a:gd name="connsiteX24" fmla="*/ 2036020 w 3831220"/>
              <a:gd name="connsiteY24" fmla="*/ 5079252 h 5079252"/>
              <a:gd name="connsiteX25" fmla="*/ 1450390 w 3831220"/>
              <a:gd name="connsiteY25" fmla="*/ 5079252 h 5079252"/>
              <a:gd name="connsiteX26" fmla="*/ 903073 w 3831220"/>
              <a:gd name="connsiteY26" fmla="*/ 5079252 h 5079252"/>
              <a:gd name="connsiteX27" fmla="*/ 0 w 3831220"/>
              <a:gd name="connsiteY27" fmla="*/ 5079252 h 507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31220" h="5079252" fill="none" extrusionOk="0">
                <a:moveTo>
                  <a:pt x="0" y="5079252"/>
                </a:moveTo>
                <a:cubicBezTo>
                  <a:pt x="9177" y="4918707"/>
                  <a:pt x="83423" y="4773695"/>
                  <a:pt x="96845" y="4565683"/>
                </a:cubicBezTo>
                <a:cubicBezTo>
                  <a:pt x="110267" y="4357671"/>
                  <a:pt x="211264" y="4278263"/>
                  <a:pt x="203268" y="4001322"/>
                </a:cubicBezTo>
                <a:cubicBezTo>
                  <a:pt x="195272" y="3724381"/>
                  <a:pt x="321208" y="3685908"/>
                  <a:pt x="319268" y="3386168"/>
                </a:cubicBezTo>
                <a:cubicBezTo>
                  <a:pt x="317329" y="3086428"/>
                  <a:pt x="443010" y="3063206"/>
                  <a:pt x="416113" y="2872599"/>
                </a:cubicBezTo>
                <a:cubicBezTo>
                  <a:pt x="389216" y="2681992"/>
                  <a:pt x="512049" y="2428015"/>
                  <a:pt x="522536" y="2308238"/>
                </a:cubicBezTo>
                <a:cubicBezTo>
                  <a:pt x="533023" y="2188461"/>
                  <a:pt x="680809" y="1801776"/>
                  <a:pt x="648115" y="1642291"/>
                </a:cubicBezTo>
                <a:cubicBezTo>
                  <a:pt x="615421" y="1482806"/>
                  <a:pt x="764824" y="1284867"/>
                  <a:pt x="735381" y="1179515"/>
                </a:cubicBezTo>
                <a:cubicBezTo>
                  <a:pt x="705938" y="1074163"/>
                  <a:pt x="853805" y="804817"/>
                  <a:pt x="851382" y="564361"/>
                </a:cubicBezTo>
                <a:cubicBezTo>
                  <a:pt x="848959" y="323905"/>
                  <a:pt x="936299" y="237239"/>
                  <a:pt x="957805" y="0"/>
                </a:cubicBezTo>
                <a:cubicBezTo>
                  <a:pt x="1134493" y="-32890"/>
                  <a:pt x="1225421" y="22791"/>
                  <a:pt x="1436708" y="0"/>
                </a:cubicBezTo>
                <a:cubicBezTo>
                  <a:pt x="1647995" y="-22791"/>
                  <a:pt x="1703247" y="51536"/>
                  <a:pt x="1915610" y="0"/>
                </a:cubicBezTo>
                <a:cubicBezTo>
                  <a:pt x="2127973" y="-51536"/>
                  <a:pt x="2148237" y="42062"/>
                  <a:pt x="2356200" y="0"/>
                </a:cubicBezTo>
                <a:cubicBezTo>
                  <a:pt x="2564163" y="-42062"/>
                  <a:pt x="2691218" y="22769"/>
                  <a:pt x="2873415" y="0"/>
                </a:cubicBezTo>
                <a:cubicBezTo>
                  <a:pt x="2945461" y="125104"/>
                  <a:pt x="2891660" y="374723"/>
                  <a:pt x="2979838" y="564361"/>
                </a:cubicBezTo>
                <a:cubicBezTo>
                  <a:pt x="3068016" y="753999"/>
                  <a:pt x="3054494" y="982835"/>
                  <a:pt x="3086261" y="1128723"/>
                </a:cubicBezTo>
                <a:cubicBezTo>
                  <a:pt x="3118028" y="1274611"/>
                  <a:pt x="3123990" y="1471789"/>
                  <a:pt x="3192683" y="1693084"/>
                </a:cubicBezTo>
                <a:cubicBezTo>
                  <a:pt x="3261377" y="1914379"/>
                  <a:pt x="3228159" y="1986526"/>
                  <a:pt x="3299106" y="2257445"/>
                </a:cubicBezTo>
                <a:cubicBezTo>
                  <a:pt x="3370053" y="2528364"/>
                  <a:pt x="3329296" y="2668523"/>
                  <a:pt x="3395951" y="2771014"/>
                </a:cubicBezTo>
                <a:cubicBezTo>
                  <a:pt x="3462606" y="2873505"/>
                  <a:pt x="3448055" y="3225108"/>
                  <a:pt x="3511952" y="3386168"/>
                </a:cubicBezTo>
                <a:cubicBezTo>
                  <a:pt x="3575849" y="3547228"/>
                  <a:pt x="3539884" y="3678089"/>
                  <a:pt x="3618374" y="3950529"/>
                </a:cubicBezTo>
                <a:cubicBezTo>
                  <a:pt x="3696864" y="4222969"/>
                  <a:pt x="3721918" y="4535720"/>
                  <a:pt x="3831220" y="5079252"/>
                </a:cubicBezTo>
                <a:cubicBezTo>
                  <a:pt x="3575818" y="5114648"/>
                  <a:pt x="3348203" y="5018885"/>
                  <a:pt x="3207278" y="5079252"/>
                </a:cubicBezTo>
                <a:cubicBezTo>
                  <a:pt x="3066353" y="5139619"/>
                  <a:pt x="2766825" y="5065998"/>
                  <a:pt x="2583337" y="5079252"/>
                </a:cubicBezTo>
                <a:cubicBezTo>
                  <a:pt x="2399849" y="5092506"/>
                  <a:pt x="2206870" y="5035485"/>
                  <a:pt x="2036020" y="5079252"/>
                </a:cubicBezTo>
                <a:cubicBezTo>
                  <a:pt x="1865170" y="5123019"/>
                  <a:pt x="1621760" y="5024135"/>
                  <a:pt x="1450390" y="5079252"/>
                </a:cubicBezTo>
                <a:cubicBezTo>
                  <a:pt x="1279020" y="5134369"/>
                  <a:pt x="1094508" y="5033721"/>
                  <a:pt x="903073" y="5079252"/>
                </a:cubicBezTo>
                <a:cubicBezTo>
                  <a:pt x="711638" y="5124783"/>
                  <a:pt x="433326" y="5050035"/>
                  <a:pt x="0" y="5079252"/>
                </a:cubicBezTo>
                <a:close/>
              </a:path>
              <a:path w="3831220" h="5079252" stroke="0" extrusionOk="0">
                <a:moveTo>
                  <a:pt x="0" y="5079252"/>
                </a:moveTo>
                <a:cubicBezTo>
                  <a:pt x="26003" y="4940373"/>
                  <a:pt x="79807" y="4679631"/>
                  <a:pt x="96845" y="4565683"/>
                </a:cubicBezTo>
                <a:cubicBezTo>
                  <a:pt x="113883" y="4451735"/>
                  <a:pt x="184621" y="4338937"/>
                  <a:pt x="174533" y="4153699"/>
                </a:cubicBezTo>
                <a:cubicBezTo>
                  <a:pt x="164446" y="3968461"/>
                  <a:pt x="254694" y="3798128"/>
                  <a:pt x="300112" y="3487753"/>
                </a:cubicBezTo>
                <a:cubicBezTo>
                  <a:pt x="345530" y="3177378"/>
                  <a:pt x="402373" y="3098492"/>
                  <a:pt x="396957" y="2974184"/>
                </a:cubicBezTo>
                <a:cubicBezTo>
                  <a:pt x="391541" y="2849876"/>
                  <a:pt x="487038" y="2657847"/>
                  <a:pt x="493802" y="2460615"/>
                </a:cubicBezTo>
                <a:cubicBezTo>
                  <a:pt x="500566" y="2263383"/>
                  <a:pt x="602734" y="2132451"/>
                  <a:pt x="619381" y="1794669"/>
                </a:cubicBezTo>
                <a:cubicBezTo>
                  <a:pt x="636027" y="1456887"/>
                  <a:pt x="689824" y="1448199"/>
                  <a:pt x="706647" y="1331893"/>
                </a:cubicBezTo>
                <a:cubicBezTo>
                  <a:pt x="723470" y="1215587"/>
                  <a:pt x="817192" y="922261"/>
                  <a:pt x="832226" y="665946"/>
                </a:cubicBezTo>
                <a:cubicBezTo>
                  <a:pt x="847260" y="409631"/>
                  <a:pt x="938529" y="181922"/>
                  <a:pt x="957805" y="0"/>
                </a:cubicBezTo>
                <a:cubicBezTo>
                  <a:pt x="1078246" y="-49520"/>
                  <a:pt x="1252871" y="49326"/>
                  <a:pt x="1436708" y="0"/>
                </a:cubicBezTo>
                <a:cubicBezTo>
                  <a:pt x="1620545" y="-49326"/>
                  <a:pt x="1733723" y="42831"/>
                  <a:pt x="1915610" y="0"/>
                </a:cubicBezTo>
                <a:cubicBezTo>
                  <a:pt x="2097497" y="-42831"/>
                  <a:pt x="2206846" y="1176"/>
                  <a:pt x="2413669" y="0"/>
                </a:cubicBezTo>
                <a:cubicBezTo>
                  <a:pt x="2620492" y="-1176"/>
                  <a:pt x="2685490" y="34964"/>
                  <a:pt x="2873415" y="0"/>
                </a:cubicBezTo>
                <a:cubicBezTo>
                  <a:pt x="2926985" y="271669"/>
                  <a:pt x="2886547" y="366876"/>
                  <a:pt x="2979838" y="564361"/>
                </a:cubicBezTo>
                <a:cubicBezTo>
                  <a:pt x="3073129" y="761846"/>
                  <a:pt x="3032559" y="851715"/>
                  <a:pt x="3067104" y="1027138"/>
                </a:cubicBezTo>
                <a:cubicBezTo>
                  <a:pt x="3101649" y="1202561"/>
                  <a:pt x="3112585" y="1316489"/>
                  <a:pt x="3173527" y="1591499"/>
                </a:cubicBezTo>
                <a:cubicBezTo>
                  <a:pt x="3234469" y="1866509"/>
                  <a:pt x="3202473" y="1947151"/>
                  <a:pt x="3299106" y="2257445"/>
                </a:cubicBezTo>
                <a:cubicBezTo>
                  <a:pt x="3395739" y="2567739"/>
                  <a:pt x="3370813" y="2642792"/>
                  <a:pt x="3405529" y="2821807"/>
                </a:cubicBezTo>
                <a:cubicBezTo>
                  <a:pt x="3440245" y="3000822"/>
                  <a:pt x="3430280" y="3095956"/>
                  <a:pt x="3483218" y="3233790"/>
                </a:cubicBezTo>
                <a:cubicBezTo>
                  <a:pt x="3536156" y="3371624"/>
                  <a:pt x="3503745" y="3554147"/>
                  <a:pt x="3570484" y="3696567"/>
                </a:cubicBezTo>
                <a:cubicBezTo>
                  <a:pt x="3637223" y="3838987"/>
                  <a:pt x="3650969" y="4180543"/>
                  <a:pt x="3696063" y="4362513"/>
                </a:cubicBezTo>
                <a:cubicBezTo>
                  <a:pt x="3741157" y="4544483"/>
                  <a:pt x="3727987" y="4866820"/>
                  <a:pt x="3831220" y="5079252"/>
                </a:cubicBezTo>
                <a:cubicBezTo>
                  <a:pt x="3719986" y="5124888"/>
                  <a:pt x="3461696" y="5076134"/>
                  <a:pt x="3360527" y="5079252"/>
                </a:cubicBezTo>
                <a:cubicBezTo>
                  <a:pt x="3259358" y="5082370"/>
                  <a:pt x="3084119" y="5024493"/>
                  <a:pt x="2851522" y="5079252"/>
                </a:cubicBezTo>
                <a:cubicBezTo>
                  <a:pt x="2618926" y="5134011"/>
                  <a:pt x="2603533" y="5051432"/>
                  <a:pt x="2419142" y="5079252"/>
                </a:cubicBezTo>
                <a:cubicBezTo>
                  <a:pt x="2234751" y="5107072"/>
                  <a:pt x="2193809" y="5075452"/>
                  <a:pt x="1986761" y="5079252"/>
                </a:cubicBezTo>
                <a:cubicBezTo>
                  <a:pt x="1779713" y="5083052"/>
                  <a:pt x="1659611" y="5073991"/>
                  <a:pt x="1401132" y="5079252"/>
                </a:cubicBezTo>
                <a:cubicBezTo>
                  <a:pt x="1142653" y="5084513"/>
                  <a:pt x="1093623" y="5061957"/>
                  <a:pt x="930439" y="5079252"/>
                </a:cubicBezTo>
                <a:cubicBezTo>
                  <a:pt x="767255" y="5096547"/>
                  <a:pt x="317849" y="5027746"/>
                  <a:pt x="0" y="5079252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trapezoi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rapezium 12">
            <a:extLst>
              <a:ext uri="{FF2B5EF4-FFF2-40B4-BE49-F238E27FC236}">
                <a16:creationId xmlns:a16="http://schemas.microsoft.com/office/drawing/2014/main" id="{9CCEF06B-6E71-2C48-8CC3-9A6A149175BF}"/>
              </a:ext>
            </a:extLst>
          </p:cNvPr>
          <p:cNvSpPr/>
          <p:nvPr/>
        </p:nvSpPr>
        <p:spPr>
          <a:xfrm rot="5400000">
            <a:off x="1108165" y="1589710"/>
            <a:ext cx="3831220" cy="4868099"/>
          </a:xfrm>
          <a:custGeom>
            <a:avLst/>
            <a:gdLst>
              <a:gd name="connsiteX0" fmla="*/ 0 w 3831220"/>
              <a:gd name="connsiteY0" fmla="*/ 4868099 h 4868099"/>
              <a:gd name="connsiteX1" fmla="*/ 116001 w 3831220"/>
              <a:gd name="connsiteY1" fmla="*/ 4278518 h 4868099"/>
              <a:gd name="connsiteX2" fmla="*/ 241580 w 3831220"/>
              <a:gd name="connsiteY2" fmla="*/ 3640256 h 4868099"/>
              <a:gd name="connsiteX3" fmla="*/ 328846 w 3831220"/>
              <a:gd name="connsiteY3" fmla="*/ 3196718 h 4868099"/>
              <a:gd name="connsiteX4" fmla="*/ 416113 w 3831220"/>
              <a:gd name="connsiteY4" fmla="*/ 2753180 h 4868099"/>
              <a:gd name="connsiteX5" fmla="*/ 532114 w 3831220"/>
              <a:gd name="connsiteY5" fmla="*/ 2163600 h 4868099"/>
              <a:gd name="connsiteX6" fmla="*/ 609803 w 3831220"/>
              <a:gd name="connsiteY6" fmla="*/ 1768743 h 4868099"/>
              <a:gd name="connsiteX7" fmla="*/ 687491 w 3831220"/>
              <a:gd name="connsiteY7" fmla="*/ 1373886 h 4868099"/>
              <a:gd name="connsiteX8" fmla="*/ 813070 w 3831220"/>
              <a:gd name="connsiteY8" fmla="*/ 735624 h 4868099"/>
              <a:gd name="connsiteX9" fmla="*/ 957805 w 3831220"/>
              <a:gd name="connsiteY9" fmla="*/ 0 h 4868099"/>
              <a:gd name="connsiteX10" fmla="*/ 1436708 w 3831220"/>
              <a:gd name="connsiteY10" fmla="*/ 0 h 4868099"/>
              <a:gd name="connsiteX11" fmla="*/ 1896454 w 3831220"/>
              <a:gd name="connsiteY11" fmla="*/ 0 h 4868099"/>
              <a:gd name="connsiteX12" fmla="*/ 2337044 w 3831220"/>
              <a:gd name="connsiteY12" fmla="*/ 0 h 4868099"/>
              <a:gd name="connsiteX13" fmla="*/ 2873415 w 3831220"/>
              <a:gd name="connsiteY13" fmla="*/ 0 h 4868099"/>
              <a:gd name="connsiteX14" fmla="*/ 2951104 w 3831220"/>
              <a:gd name="connsiteY14" fmla="*/ 394857 h 4868099"/>
              <a:gd name="connsiteX15" fmla="*/ 3047948 w 3831220"/>
              <a:gd name="connsiteY15" fmla="*/ 887076 h 4868099"/>
              <a:gd name="connsiteX16" fmla="*/ 3163949 w 3831220"/>
              <a:gd name="connsiteY16" fmla="*/ 1476657 h 4868099"/>
              <a:gd name="connsiteX17" fmla="*/ 3289528 w 3831220"/>
              <a:gd name="connsiteY17" fmla="*/ 2114919 h 4868099"/>
              <a:gd name="connsiteX18" fmla="*/ 3405529 w 3831220"/>
              <a:gd name="connsiteY18" fmla="*/ 2704499 h 4868099"/>
              <a:gd name="connsiteX19" fmla="*/ 3502374 w 3831220"/>
              <a:gd name="connsiteY19" fmla="*/ 3196718 h 4868099"/>
              <a:gd name="connsiteX20" fmla="*/ 3608796 w 3831220"/>
              <a:gd name="connsiteY20" fmla="*/ 3737618 h 4868099"/>
              <a:gd name="connsiteX21" fmla="*/ 3734375 w 3831220"/>
              <a:gd name="connsiteY21" fmla="*/ 4375880 h 4868099"/>
              <a:gd name="connsiteX22" fmla="*/ 3831220 w 3831220"/>
              <a:gd name="connsiteY22" fmla="*/ 4868099 h 4868099"/>
              <a:gd name="connsiteX23" fmla="*/ 3207278 w 3831220"/>
              <a:gd name="connsiteY23" fmla="*/ 4868099 h 4868099"/>
              <a:gd name="connsiteX24" fmla="*/ 2698274 w 3831220"/>
              <a:gd name="connsiteY24" fmla="*/ 4868099 h 4868099"/>
              <a:gd name="connsiteX25" fmla="*/ 2265893 w 3831220"/>
              <a:gd name="connsiteY25" fmla="*/ 4868099 h 4868099"/>
              <a:gd name="connsiteX26" fmla="*/ 1833512 w 3831220"/>
              <a:gd name="connsiteY26" fmla="*/ 4868099 h 4868099"/>
              <a:gd name="connsiteX27" fmla="*/ 1401132 w 3831220"/>
              <a:gd name="connsiteY27" fmla="*/ 4868099 h 4868099"/>
              <a:gd name="connsiteX28" fmla="*/ 815503 w 3831220"/>
              <a:gd name="connsiteY28" fmla="*/ 4868099 h 4868099"/>
              <a:gd name="connsiteX29" fmla="*/ 0 w 3831220"/>
              <a:gd name="connsiteY29" fmla="*/ 4868099 h 48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31220" h="4868099" fill="none" extrusionOk="0">
                <a:moveTo>
                  <a:pt x="0" y="4868099"/>
                </a:moveTo>
                <a:cubicBezTo>
                  <a:pt x="-17734" y="4678153"/>
                  <a:pt x="103384" y="4528171"/>
                  <a:pt x="116001" y="4278518"/>
                </a:cubicBezTo>
                <a:cubicBezTo>
                  <a:pt x="128618" y="4028865"/>
                  <a:pt x="265083" y="3832198"/>
                  <a:pt x="241580" y="3640256"/>
                </a:cubicBezTo>
                <a:cubicBezTo>
                  <a:pt x="218077" y="3448314"/>
                  <a:pt x="341289" y="3349969"/>
                  <a:pt x="328846" y="3196718"/>
                </a:cubicBezTo>
                <a:cubicBezTo>
                  <a:pt x="316404" y="3043467"/>
                  <a:pt x="437457" y="2913709"/>
                  <a:pt x="416113" y="2753180"/>
                </a:cubicBezTo>
                <a:cubicBezTo>
                  <a:pt x="394769" y="2592651"/>
                  <a:pt x="506650" y="2317386"/>
                  <a:pt x="532114" y="2163600"/>
                </a:cubicBezTo>
                <a:cubicBezTo>
                  <a:pt x="557578" y="2009814"/>
                  <a:pt x="621468" y="1957746"/>
                  <a:pt x="609803" y="1768743"/>
                </a:cubicBezTo>
                <a:cubicBezTo>
                  <a:pt x="598138" y="1579740"/>
                  <a:pt x="663024" y="1551114"/>
                  <a:pt x="687491" y="1373886"/>
                </a:cubicBezTo>
                <a:cubicBezTo>
                  <a:pt x="711958" y="1196658"/>
                  <a:pt x="794830" y="1034125"/>
                  <a:pt x="813070" y="735624"/>
                </a:cubicBezTo>
                <a:cubicBezTo>
                  <a:pt x="831310" y="437123"/>
                  <a:pt x="967910" y="221069"/>
                  <a:pt x="957805" y="0"/>
                </a:cubicBezTo>
                <a:cubicBezTo>
                  <a:pt x="1124286" y="-36154"/>
                  <a:pt x="1199489" y="33641"/>
                  <a:pt x="1436708" y="0"/>
                </a:cubicBezTo>
                <a:cubicBezTo>
                  <a:pt x="1673927" y="-33641"/>
                  <a:pt x="1724071" y="44993"/>
                  <a:pt x="1896454" y="0"/>
                </a:cubicBezTo>
                <a:cubicBezTo>
                  <a:pt x="2068837" y="-44993"/>
                  <a:pt x="2132112" y="2780"/>
                  <a:pt x="2337044" y="0"/>
                </a:cubicBezTo>
                <a:cubicBezTo>
                  <a:pt x="2541976" y="-2780"/>
                  <a:pt x="2654185" y="44430"/>
                  <a:pt x="2873415" y="0"/>
                </a:cubicBezTo>
                <a:cubicBezTo>
                  <a:pt x="2937777" y="175527"/>
                  <a:pt x="2876191" y="230706"/>
                  <a:pt x="2951104" y="394857"/>
                </a:cubicBezTo>
                <a:cubicBezTo>
                  <a:pt x="3026016" y="559008"/>
                  <a:pt x="2989605" y="765598"/>
                  <a:pt x="3047948" y="887076"/>
                </a:cubicBezTo>
                <a:cubicBezTo>
                  <a:pt x="3106291" y="1008554"/>
                  <a:pt x="3073147" y="1324599"/>
                  <a:pt x="3163949" y="1476657"/>
                </a:cubicBezTo>
                <a:cubicBezTo>
                  <a:pt x="3254751" y="1628715"/>
                  <a:pt x="3223101" y="1823574"/>
                  <a:pt x="3289528" y="2114919"/>
                </a:cubicBezTo>
                <a:cubicBezTo>
                  <a:pt x="3355956" y="2406264"/>
                  <a:pt x="3347616" y="2424259"/>
                  <a:pt x="3405529" y="2704499"/>
                </a:cubicBezTo>
                <a:cubicBezTo>
                  <a:pt x="3463442" y="2984739"/>
                  <a:pt x="3451456" y="2994621"/>
                  <a:pt x="3502374" y="3196718"/>
                </a:cubicBezTo>
                <a:cubicBezTo>
                  <a:pt x="3553291" y="3398815"/>
                  <a:pt x="3570334" y="3597276"/>
                  <a:pt x="3608796" y="3737618"/>
                </a:cubicBezTo>
                <a:cubicBezTo>
                  <a:pt x="3647259" y="3877960"/>
                  <a:pt x="3680195" y="4138608"/>
                  <a:pt x="3734375" y="4375880"/>
                </a:cubicBezTo>
                <a:cubicBezTo>
                  <a:pt x="3788555" y="4613152"/>
                  <a:pt x="3749619" y="4632765"/>
                  <a:pt x="3831220" y="4868099"/>
                </a:cubicBezTo>
                <a:cubicBezTo>
                  <a:pt x="3702916" y="4894422"/>
                  <a:pt x="3432149" y="4839906"/>
                  <a:pt x="3207278" y="4868099"/>
                </a:cubicBezTo>
                <a:cubicBezTo>
                  <a:pt x="2982407" y="4896292"/>
                  <a:pt x="2815168" y="4831851"/>
                  <a:pt x="2698274" y="4868099"/>
                </a:cubicBezTo>
                <a:cubicBezTo>
                  <a:pt x="2581380" y="4904347"/>
                  <a:pt x="2383052" y="4833402"/>
                  <a:pt x="2265893" y="4868099"/>
                </a:cubicBezTo>
                <a:cubicBezTo>
                  <a:pt x="2148734" y="4902796"/>
                  <a:pt x="1926633" y="4855378"/>
                  <a:pt x="1833512" y="4868099"/>
                </a:cubicBezTo>
                <a:cubicBezTo>
                  <a:pt x="1740391" y="4880820"/>
                  <a:pt x="1517207" y="4852070"/>
                  <a:pt x="1401132" y="4868099"/>
                </a:cubicBezTo>
                <a:cubicBezTo>
                  <a:pt x="1285057" y="4884128"/>
                  <a:pt x="1092694" y="4867296"/>
                  <a:pt x="815503" y="4868099"/>
                </a:cubicBezTo>
                <a:cubicBezTo>
                  <a:pt x="538312" y="4868902"/>
                  <a:pt x="325095" y="4840033"/>
                  <a:pt x="0" y="4868099"/>
                </a:cubicBezTo>
                <a:close/>
              </a:path>
              <a:path w="3831220" h="4868099" stroke="0" extrusionOk="0">
                <a:moveTo>
                  <a:pt x="0" y="4868099"/>
                </a:moveTo>
                <a:cubicBezTo>
                  <a:pt x="3694" y="4622819"/>
                  <a:pt x="73682" y="4580395"/>
                  <a:pt x="106423" y="4327199"/>
                </a:cubicBezTo>
                <a:cubicBezTo>
                  <a:pt x="139164" y="4074002"/>
                  <a:pt x="203886" y="4073145"/>
                  <a:pt x="193689" y="3883661"/>
                </a:cubicBezTo>
                <a:cubicBezTo>
                  <a:pt x="183492" y="3694177"/>
                  <a:pt x="319587" y="3522530"/>
                  <a:pt x="290534" y="3391442"/>
                </a:cubicBezTo>
                <a:cubicBezTo>
                  <a:pt x="261481" y="3260354"/>
                  <a:pt x="376271" y="3039553"/>
                  <a:pt x="387379" y="2899223"/>
                </a:cubicBezTo>
                <a:cubicBezTo>
                  <a:pt x="398487" y="2758893"/>
                  <a:pt x="544669" y="2444353"/>
                  <a:pt x="503380" y="2309643"/>
                </a:cubicBezTo>
                <a:cubicBezTo>
                  <a:pt x="462091" y="2174933"/>
                  <a:pt x="552809" y="2072894"/>
                  <a:pt x="581068" y="1914786"/>
                </a:cubicBezTo>
                <a:cubicBezTo>
                  <a:pt x="609328" y="1756678"/>
                  <a:pt x="700158" y="1503635"/>
                  <a:pt x="687491" y="1373886"/>
                </a:cubicBezTo>
                <a:cubicBezTo>
                  <a:pt x="674824" y="1244137"/>
                  <a:pt x="772087" y="1021338"/>
                  <a:pt x="784336" y="881667"/>
                </a:cubicBezTo>
                <a:cubicBezTo>
                  <a:pt x="796585" y="741996"/>
                  <a:pt x="909648" y="371359"/>
                  <a:pt x="957805" y="0"/>
                </a:cubicBezTo>
                <a:cubicBezTo>
                  <a:pt x="1117197" y="-31548"/>
                  <a:pt x="1246650" y="7429"/>
                  <a:pt x="1379239" y="0"/>
                </a:cubicBezTo>
                <a:cubicBezTo>
                  <a:pt x="1511828" y="-7429"/>
                  <a:pt x="1637902" y="26232"/>
                  <a:pt x="1819830" y="0"/>
                </a:cubicBezTo>
                <a:cubicBezTo>
                  <a:pt x="2001758" y="-26232"/>
                  <a:pt x="2112828" y="19474"/>
                  <a:pt x="2279576" y="0"/>
                </a:cubicBezTo>
                <a:cubicBezTo>
                  <a:pt x="2446324" y="-19474"/>
                  <a:pt x="2668738" y="14039"/>
                  <a:pt x="2873415" y="0"/>
                </a:cubicBezTo>
                <a:cubicBezTo>
                  <a:pt x="2916663" y="193368"/>
                  <a:pt x="2899777" y="347276"/>
                  <a:pt x="2979838" y="540900"/>
                </a:cubicBezTo>
                <a:cubicBezTo>
                  <a:pt x="3059899" y="734524"/>
                  <a:pt x="3019149" y="843215"/>
                  <a:pt x="3086261" y="1081800"/>
                </a:cubicBezTo>
                <a:cubicBezTo>
                  <a:pt x="3153372" y="1320385"/>
                  <a:pt x="3102945" y="1324370"/>
                  <a:pt x="3173527" y="1525338"/>
                </a:cubicBezTo>
                <a:cubicBezTo>
                  <a:pt x="3244110" y="1726306"/>
                  <a:pt x="3209317" y="1881859"/>
                  <a:pt x="3270372" y="2017557"/>
                </a:cubicBezTo>
                <a:cubicBezTo>
                  <a:pt x="3331427" y="2153255"/>
                  <a:pt x="3293242" y="2500464"/>
                  <a:pt x="3386373" y="2607137"/>
                </a:cubicBezTo>
                <a:cubicBezTo>
                  <a:pt x="3479504" y="2713810"/>
                  <a:pt x="3441645" y="3094264"/>
                  <a:pt x="3511952" y="3245399"/>
                </a:cubicBezTo>
                <a:cubicBezTo>
                  <a:pt x="3582259" y="3396534"/>
                  <a:pt x="3513903" y="3470047"/>
                  <a:pt x="3589640" y="3640256"/>
                </a:cubicBezTo>
                <a:cubicBezTo>
                  <a:pt x="3665377" y="3810465"/>
                  <a:pt x="3586198" y="3996282"/>
                  <a:pt x="3715219" y="4278518"/>
                </a:cubicBezTo>
                <a:cubicBezTo>
                  <a:pt x="3844240" y="4560754"/>
                  <a:pt x="3756410" y="4591409"/>
                  <a:pt x="3831220" y="4868099"/>
                </a:cubicBezTo>
                <a:cubicBezTo>
                  <a:pt x="3714736" y="4906145"/>
                  <a:pt x="3403917" y="4838033"/>
                  <a:pt x="3283903" y="4868099"/>
                </a:cubicBezTo>
                <a:cubicBezTo>
                  <a:pt x="3163889" y="4898165"/>
                  <a:pt x="2957415" y="4850656"/>
                  <a:pt x="2813210" y="4868099"/>
                </a:cubicBezTo>
                <a:cubicBezTo>
                  <a:pt x="2669005" y="4885542"/>
                  <a:pt x="2498900" y="4863398"/>
                  <a:pt x="2304205" y="4868099"/>
                </a:cubicBezTo>
                <a:cubicBezTo>
                  <a:pt x="2109511" y="4872800"/>
                  <a:pt x="1982268" y="4824742"/>
                  <a:pt x="1833512" y="4868099"/>
                </a:cubicBezTo>
                <a:cubicBezTo>
                  <a:pt x="1684756" y="4911456"/>
                  <a:pt x="1517219" y="4838588"/>
                  <a:pt x="1209571" y="4868099"/>
                </a:cubicBezTo>
                <a:cubicBezTo>
                  <a:pt x="901923" y="4897610"/>
                  <a:pt x="848954" y="4851275"/>
                  <a:pt x="738878" y="4868099"/>
                </a:cubicBezTo>
                <a:cubicBezTo>
                  <a:pt x="628802" y="4884923"/>
                  <a:pt x="364668" y="4784343"/>
                  <a:pt x="0" y="4868099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647863092">
                  <a:prstGeom prst="trapezoi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Big Query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FDD46-EBA9-BE4F-95FE-61266D1105DD}"/>
              </a:ext>
            </a:extLst>
          </p:cNvPr>
          <p:cNvSpPr/>
          <p:nvPr/>
        </p:nvSpPr>
        <p:spPr>
          <a:xfrm>
            <a:off x="503999" y="1438596"/>
            <a:ext cx="10412530" cy="5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Data warehouse to handle large relational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B5AA5-A4C7-0247-A262-498543227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7" y="2512995"/>
            <a:ext cx="1353186" cy="795384"/>
          </a:xfrm>
          <a:prstGeom prst="rect">
            <a:avLst/>
          </a:prstGeom>
        </p:spPr>
      </p:pic>
      <p:sp>
        <p:nvSpPr>
          <p:cNvPr id="6" name="Shape 329">
            <a:extLst>
              <a:ext uri="{FF2B5EF4-FFF2-40B4-BE49-F238E27FC236}">
                <a16:creationId xmlns:a16="http://schemas.microsoft.com/office/drawing/2014/main" id="{8EE649A9-C632-F342-B217-E6329BEB477A}"/>
              </a:ext>
            </a:extLst>
          </p:cNvPr>
          <p:cNvSpPr txBox="1"/>
          <p:nvPr/>
        </p:nvSpPr>
        <p:spPr>
          <a:xfrm>
            <a:off x="8610943" y="3299842"/>
            <a:ext cx="2141231" cy="42586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2000" b="1" i="0" u="none" strike="noStrike" cap="none" dirty="0" err="1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  <a:ea typeface="Open Sans"/>
                <a:cs typeface="Open Sans"/>
                <a:sym typeface="Open Sans"/>
              </a:rPr>
              <a:t>BigQuery</a:t>
            </a:r>
            <a:endParaRPr lang="en-US" sz="2000" b="1" i="0" u="none" strike="noStrike" cap="none" dirty="0">
              <a:solidFill>
                <a:schemeClr val="bg2">
                  <a:lumMod val="50000"/>
                </a:schemeClr>
              </a:solidFill>
              <a:latin typeface="Avenir Book" panose="02000503020000020003" pitchFamily="2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7" name="Shape 337" descr="BigQuery_256px.png">
            <a:extLst>
              <a:ext uri="{FF2B5EF4-FFF2-40B4-BE49-F238E27FC236}">
                <a16:creationId xmlns:a16="http://schemas.microsoft.com/office/drawing/2014/main" id="{2B4DFEC3-5F37-5E42-93B2-22264F620F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092" b="5092"/>
          <a:stretch/>
        </p:blipFill>
        <p:spPr>
          <a:xfrm>
            <a:off x="9230166" y="2439673"/>
            <a:ext cx="902786" cy="8108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B3AAE1-C2BE-624B-B4EA-68C67EC4FADC}"/>
              </a:ext>
            </a:extLst>
          </p:cNvPr>
          <p:cNvSpPr/>
          <p:nvPr/>
        </p:nvSpPr>
        <p:spPr>
          <a:xfrm>
            <a:off x="589726" y="3308379"/>
            <a:ext cx="5592001" cy="2517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Careful design needed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Table structure design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Indexing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Partition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Few days of work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3649B-A87E-464C-8D6A-42F728DC84D5}"/>
              </a:ext>
            </a:extLst>
          </p:cNvPr>
          <p:cNvSpPr txBox="1"/>
          <p:nvPr/>
        </p:nvSpPr>
        <p:spPr>
          <a:xfrm>
            <a:off x="6315388" y="3115818"/>
            <a:ext cx="4276578" cy="1815882"/>
          </a:xfrm>
          <a:custGeom>
            <a:avLst/>
            <a:gdLst>
              <a:gd name="connsiteX0" fmla="*/ 0 w 4276578"/>
              <a:gd name="connsiteY0" fmla="*/ 0 h 1815882"/>
              <a:gd name="connsiteX1" fmla="*/ 491806 w 4276578"/>
              <a:gd name="connsiteY1" fmla="*/ 0 h 1815882"/>
              <a:gd name="connsiteX2" fmla="*/ 898081 w 4276578"/>
              <a:gd name="connsiteY2" fmla="*/ 0 h 1815882"/>
              <a:gd name="connsiteX3" fmla="*/ 1518185 w 4276578"/>
              <a:gd name="connsiteY3" fmla="*/ 0 h 1815882"/>
              <a:gd name="connsiteX4" fmla="*/ 2009992 w 4276578"/>
              <a:gd name="connsiteY4" fmla="*/ 0 h 1815882"/>
              <a:gd name="connsiteX5" fmla="*/ 2501798 w 4276578"/>
              <a:gd name="connsiteY5" fmla="*/ 0 h 1815882"/>
              <a:gd name="connsiteX6" fmla="*/ 3121902 w 4276578"/>
              <a:gd name="connsiteY6" fmla="*/ 0 h 1815882"/>
              <a:gd name="connsiteX7" fmla="*/ 3570943 w 4276578"/>
              <a:gd name="connsiteY7" fmla="*/ 0 h 1815882"/>
              <a:gd name="connsiteX8" fmla="*/ 4276578 w 4276578"/>
              <a:gd name="connsiteY8" fmla="*/ 0 h 1815882"/>
              <a:gd name="connsiteX9" fmla="*/ 4276578 w 4276578"/>
              <a:gd name="connsiteY9" fmla="*/ 490288 h 1815882"/>
              <a:gd name="connsiteX10" fmla="*/ 4276578 w 4276578"/>
              <a:gd name="connsiteY10" fmla="*/ 907941 h 1815882"/>
              <a:gd name="connsiteX11" fmla="*/ 4276578 w 4276578"/>
              <a:gd name="connsiteY11" fmla="*/ 1361912 h 1815882"/>
              <a:gd name="connsiteX12" fmla="*/ 4276578 w 4276578"/>
              <a:gd name="connsiteY12" fmla="*/ 1815882 h 1815882"/>
              <a:gd name="connsiteX13" fmla="*/ 3870303 w 4276578"/>
              <a:gd name="connsiteY13" fmla="*/ 1815882 h 1815882"/>
              <a:gd name="connsiteX14" fmla="*/ 3250199 w 4276578"/>
              <a:gd name="connsiteY14" fmla="*/ 1815882 h 1815882"/>
              <a:gd name="connsiteX15" fmla="*/ 2801159 w 4276578"/>
              <a:gd name="connsiteY15" fmla="*/ 1815882 h 1815882"/>
              <a:gd name="connsiteX16" fmla="*/ 2266586 w 4276578"/>
              <a:gd name="connsiteY16" fmla="*/ 1815882 h 1815882"/>
              <a:gd name="connsiteX17" fmla="*/ 1646483 w 4276578"/>
              <a:gd name="connsiteY17" fmla="*/ 1815882 h 1815882"/>
              <a:gd name="connsiteX18" fmla="*/ 1111910 w 4276578"/>
              <a:gd name="connsiteY18" fmla="*/ 1815882 h 1815882"/>
              <a:gd name="connsiteX19" fmla="*/ 705635 w 4276578"/>
              <a:gd name="connsiteY19" fmla="*/ 1815882 h 1815882"/>
              <a:gd name="connsiteX20" fmla="*/ 0 w 4276578"/>
              <a:gd name="connsiteY20" fmla="*/ 1815882 h 1815882"/>
              <a:gd name="connsiteX21" fmla="*/ 0 w 4276578"/>
              <a:gd name="connsiteY21" fmla="*/ 1325594 h 1815882"/>
              <a:gd name="connsiteX22" fmla="*/ 0 w 4276578"/>
              <a:gd name="connsiteY22" fmla="*/ 835306 h 1815882"/>
              <a:gd name="connsiteX23" fmla="*/ 0 w 4276578"/>
              <a:gd name="connsiteY23" fmla="*/ 0 h 181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76578" h="1815882" extrusionOk="0">
                <a:moveTo>
                  <a:pt x="0" y="0"/>
                </a:moveTo>
                <a:cubicBezTo>
                  <a:pt x="225089" y="-30799"/>
                  <a:pt x="342485" y="25964"/>
                  <a:pt x="491806" y="0"/>
                </a:cubicBezTo>
                <a:cubicBezTo>
                  <a:pt x="641127" y="-25964"/>
                  <a:pt x="775893" y="44978"/>
                  <a:pt x="898081" y="0"/>
                </a:cubicBezTo>
                <a:cubicBezTo>
                  <a:pt x="1020269" y="-44978"/>
                  <a:pt x="1250591" y="39846"/>
                  <a:pt x="1518185" y="0"/>
                </a:cubicBezTo>
                <a:cubicBezTo>
                  <a:pt x="1785779" y="-39846"/>
                  <a:pt x="1852727" y="7765"/>
                  <a:pt x="2009992" y="0"/>
                </a:cubicBezTo>
                <a:cubicBezTo>
                  <a:pt x="2167257" y="-7765"/>
                  <a:pt x="2342153" y="12165"/>
                  <a:pt x="2501798" y="0"/>
                </a:cubicBezTo>
                <a:cubicBezTo>
                  <a:pt x="2661443" y="-12165"/>
                  <a:pt x="2836875" y="19403"/>
                  <a:pt x="3121902" y="0"/>
                </a:cubicBezTo>
                <a:cubicBezTo>
                  <a:pt x="3406929" y="-19403"/>
                  <a:pt x="3375983" y="13218"/>
                  <a:pt x="3570943" y="0"/>
                </a:cubicBezTo>
                <a:cubicBezTo>
                  <a:pt x="3765903" y="-13218"/>
                  <a:pt x="3961836" y="20703"/>
                  <a:pt x="4276578" y="0"/>
                </a:cubicBezTo>
                <a:cubicBezTo>
                  <a:pt x="4289198" y="240984"/>
                  <a:pt x="4254707" y="350961"/>
                  <a:pt x="4276578" y="490288"/>
                </a:cubicBezTo>
                <a:cubicBezTo>
                  <a:pt x="4298449" y="629615"/>
                  <a:pt x="4274252" y="763610"/>
                  <a:pt x="4276578" y="907941"/>
                </a:cubicBezTo>
                <a:cubicBezTo>
                  <a:pt x="4278904" y="1052272"/>
                  <a:pt x="4246063" y="1202662"/>
                  <a:pt x="4276578" y="1361912"/>
                </a:cubicBezTo>
                <a:cubicBezTo>
                  <a:pt x="4307093" y="1521162"/>
                  <a:pt x="4246415" y="1672339"/>
                  <a:pt x="4276578" y="1815882"/>
                </a:cubicBezTo>
                <a:cubicBezTo>
                  <a:pt x="4109618" y="1827397"/>
                  <a:pt x="4010069" y="1803094"/>
                  <a:pt x="3870303" y="1815882"/>
                </a:cubicBezTo>
                <a:cubicBezTo>
                  <a:pt x="3730537" y="1828670"/>
                  <a:pt x="3439293" y="1779393"/>
                  <a:pt x="3250199" y="1815882"/>
                </a:cubicBezTo>
                <a:cubicBezTo>
                  <a:pt x="3061105" y="1852371"/>
                  <a:pt x="2961719" y="1763642"/>
                  <a:pt x="2801159" y="1815882"/>
                </a:cubicBezTo>
                <a:cubicBezTo>
                  <a:pt x="2640599" y="1868122"/>
                  <a:pt x="2468448" y="1809637"/>
                  <a:pt x="2266586" y="1815882"/>
                </a:cubicBezTo>
                <a:cubicBezTo>
                  <a:pt x="2064724" y="1822127"/>
                  <a:pt x="1771481" y="1757696"/>
                  <a:pt x="1646483" y="1815882"/>
                </a:cubicBezTo>
                <a:cubicBezTo>
                  <a:pt x="1521485" y="1874068"/>
                  <a:pt x="1322118" y="1783910"/>
                  <a:pt x="1111910" y="1815882"/>
                </a:cubicBezTo>
                <a:cubicBezTo>
                  <a:pt x="901702" y="1847854"/>
                  <a:pt x="835696" y="1798844"/>
                  <a:pt x="705635" y="1815882"/>
                </a:cubicBezTo>
                <a:cubicBezTo>
                  <a:pt x="575574" y="1832920"/>
                  <a:pt x="191491" y="1797648"/>
                  <a:pt x="0" y="1815882"/>
                </a:cubicBezTo>
                <a:cubicBezTo>
                  <a:pt x="-20620" y="1639653"/>
                  <a:pt x="5294" y="1540770"/>
                  <a:pt x="0" y="1325594"/>
                </a:cubicBezTo>
                <a:cubicBezTo>
                  <a:pt x="-5294" y="1110418"/>
                  <a:pt x="24286" y="937319"/>
                  <a:pt x="0" y="835306"/>
                </a:cubicBezTo>
                <a:cubicBezTo>
                  <a:pt x="-24286" y="733293"/>
                  <a:pt x="47521" y="279368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badi MT Condensed Light" panose="020B0306030101010103" pitchFamily="34" charset="77"/>
              </a:rPr>
              <a:t>from </a:t>
            </a:r>
            <a:r>
              <a:rPr lang="en-GB" sz="1600" dirty="0" err="1">
                <a:latin typeface="Abadi MT Condensed Light" panose="020B0306030101010103" pitchFamily="34" charset="77"/>
              </a:rPr>
              <a:t>google.cloud</a:t>
            </a:r>
            <a:r>
              <a:rPr lang="en-GB" sz="1600" dirty="0">
                <a:latin typeface="Abadi MT Condensed Light" panose="020B0306030101010103" pitchFamily="34" charset="77"/>
              </a:rPr>
              <a:t> import </a:t>
            </a:r>
            <a:r>
              <a:rPr lang="en-GB" sz="1600" dirty="0" err="1">
                <a:latin typeface="Abadi MT Condensed Light" panose="020B0306030101010103" pitchFamily="34" charset="77"/>
              </a:rPr>
              <a:t>bigquery</a:t>
            </a:r>
            <a:endParaRPr lang="en-GB" sz="1600" dirty="0">
              <a:latin typeface="Abadi MT Condensed Light" panose="020B0306030101010103" pitchFamily="34" charset="77"/>
            </a:endParaRPr>
          </a:p>
          <a:p>
            <a:endParaRPr lang="en-GB" sz="1600" dirty="0">
              <a:latin typeface="Abadi MT Condensed Light" panose="020B0306030101010103" pitchFamily="34" charset="77"/>
            </a:endParaRPr>
          </a:p>
          <a:p>
            <a:r>
              <a:rPr lang="en-GB" sz="1600" dirty="0">
                <a:latin typeface="Abadi MT Condensed Light" panose="020B0306030101010103" pitchFamily="34" charset="77"/>
              </a:rPr>
              <a:t>client = </a:t>
            </a:r>
            <a:r>
              <a:rPr lang="en-GB" sz="1600" dirty="0" err="1">
                <a:latin typeface="Abadi MT Condensed Light" panose="020B0306030101010103" pitchFamily="34" charset="77"/>
              </a:rPr>
              <a:t>bigquery.Client</a:t>
            </a:r>
            <a:r>
              <a:rPr lang="en-GB" sz="1600" dirty="0">
                <a:latin typeface="Abadi MT Condensed Light" panose="020B0306030101010103" pitchFamily="34" charset="77"/>
              </a:rPr>
              <a:t>()</a:t>
            </a:r>
          </a:p>
          <a:p>
            <a:r>
              <a:rPr lang="en-GB" sz="1600" dirty="0" err="1">
                <a:latin typeface="Abadi MT Condensed Light" panose="020B0306030101010103" pitchFamily="34" charset="77"/>
              </a:rPr>
              <a:t>dataset_ref</a:t>
            </a:r>
            <a:r>
              <a:rPr lang="en-GB" sz="1600" dirty="0">
                <a:latin typeface="Abadi MT Condensed Light" panose="020B0306030101010103" pitchFamily="34" charset="77"/>
              </a:rPr>
              <a:t> = </a:t>
            </a:r>
            <a:r>
              <a:rPr lang="en-GB" sz="1600" dirty="0" err="1">
                <a:latin typeface="Abadi MT Condensed Light" panose="020B0306030101010103" pitchFamily="34" charset="77"/>
              </a:rPr>
              <a:t>client.dataset</a:t>
            </a:r>
            <a:r>
              <a:rPr lang="en-GB" sz="1600" dirty="0">
                <a:latin typeface="Abadi MT Condensed Light" panose="020B0306030101010103" pitchFamily="34" charset="77"/>
              </a:rPr>
              <a:t>(‘</a:t>
            </a:r>
            <a:r>
              <a:rPr lang="en-GB" sz="1600" dirty="0" err="1">
                <a:latin typeface="Abadi MT Condensed Light" panose="020B0306030101010103" pitchFamily="34" charset="77"/>
              </a:rPr>
              <a:t>dataset_name</a:t>
            </a:r>
            <a:r>
              <a:rPr lang="en-GB" sz="1600" dirty="0">
                <a:latin typeface="Abadi MT Condensed Light" panose="020B0306030101010103" pitchFamily="34" charset="77"/>
              </a:rPr>
              <a:t>’)</a:t>
            </a:r>
          </a:p>
          <a:p>
            <a:r>
              <a:rPr lang="en-GB" sz="1600" dirty="0" err="1">
                <a:latin typeface="Abadi MT Condensed Light" panose="020B0306030101010103" pitchFamily="34" charset="77"/>
              </a:rPr>
              <a:t>table_ref</a:t>
            </a:r>
            <a:r>
              <a:rPr lang="en-GB" sz="1600" dirty="0">
                <a:latin typeface="Abadi MT Condensed Light" panose="020B0306030101010103" pitchFamily="34" charset="77"/>
              </a:rPr>
              <a:t> = </a:t>
            </a:r>
            <a:r>
              <a:rPr lang="en-GB" sz="1600" dirty="0" err="1">
                <a:latin typeface="Abadi MT Condensed Light" panose="020B0306030101010103" pitchFamily="34" charset="77"/>
              </a:rPr>
              <a:t>dataset_ref.table</a:t>
            </a:r>
            <a:r>
              <a:rPr lang="en-GB" sz="1600" dirty="0">
                <a:latin typeface="Abadi MT Condensed Light" panose="020B0306030101010103" pitchFamily="34" charset="77"/>
              </a:rPr>
              <a:t>(‘</a:t>
            </a:r>
            <a:r>
              <a:rPr lang="en-GB" sz="1600" dirty="0" err="1">
                <a:latin typeface="Abadi MT Condensed Light" panose="020B0306030101010103" pitchFamily="34" charset="77"/>
              </a:rPr>
              <a:t>table_name</a:t>
            </a:r>
            <a:r>
              <a:rPr lang="en-GB" sz="1600" dirty="0">
                <a:latin typeface="Abadi MT Condensed Light" panose="020B0306030101010103" pitchFamily="34" charset="77"/>
              </a:rPr>
              <a:t>’)</a:t>
            </a:r>
          </a:p>
          <a:p>
            <a:r>
              <a:rPr lang="en-GB" sz="1600" dirty="0">
                <a:latin typeface="Abadi MT Condensed Light" panose="020B0306030101010103" pitchFamily="34" charset="77"/>
              </a:rPr>
              <a:t>job = </a:t>
            </a:r>
            <a:r>
              <a:rPr lang="en-GB" sz="1600" dirty="0" err="1">
                <a:latin typeface="Abadi MT Condensed Light" panose="020B0306030101010103" pitchFamily="34" charset="77"/>
              </a:rPr>
              <a:t>client.load_table_from_dataframe</a:t>
            </a:r>
            <a:r>
              <a:rPr lang="en-GB" sz="1600" dirty="0">
                <a:latin typeface="Abadi MT Condensed Light" panose="020B0306030101010103" pitchFamily="34" charset="77"/>
              </a:rPr>
              <a:t>(df, </a:t>
            </a:r>
            <a:r>
              <a:rPr lang="en-GB" sz="1600" dirty="0" err="1">
                <a:latin typeface="Abadi MT Condensed Light" panose="020B0306030101010103" pitchFamily="34" charset="77"/>
              </a:rPr>
              <a:t>table_ref</a:t>
            </a:r>
            <a:r>
              <a:rPr lang="en-GB" sz="1600" dirty="0">
                <a:latin typeface="Abadi MT Condensed Light" panose="020B0306030101010103" pitchFamily="34" charset="77"/>
              </a:rPr>
              <a:t>)</a:t>
            </a:r>
          </a:p>
          <a:p>
            <a:r>
              <a:rPr lang="en-GB" sz="1600" dirty="0" err="1">
                <a:latin typeface="Abadi MT Condensed Light" panose="020B0306030101010103" pitchFamily="34" charset="77"/>
              </a:rPr>
              <a:t>job.result</a:t>
            </a:r>
            <a:r>
              <a:rPr lang="en-GB" sz="1600" dirty="0">
                <a:latin typeface="Abadi MT Condensed Light" panose="020B0306030101010103" pitchFamily="34" charset="77"/>
              </a:rPr>
              <a:t>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6A893A-6F9A-4D41-93A8-CA93BA2C93E1}"/>
              </a:ext>
            </a:extLst>
          </p:cNvPr>
          <p:cNvGrpSpPr/>
          <p:nvPr/>
        </p:nvGrpSpPr>
        <p:grpSpPr>
          <a:xfrm>
            <a:off x="4235146" y="4430485"/>
            <a:ext cx="2512655" cy="1624953"/>
            <a:chOff x="4306274" y="4342486"/>
            <a:chExt cx="2512655" cy="1624953"/>
          </a:xfrm>
        </p:grpSpPr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C5DAD6A6-11CE-8F40-9502-DFAAE7DD6DD6}"/>
                </a:ext>
              </a:extLst>
            </p:cNvPr>
            <p:cNvSpPr/>
            <p:nvPr/>
          </p:nvSpPr>
          <p:spPr>
            <a:xfrm>
              <a:off x="4364623" y="4342486"/>
              <a:ext cx="2395958" cy="162495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802F70-220E-FE46-8D6F-B99FBCDCC865}"/>
                </a:ext>
              </a:extLst>
            </p:cNvPr>
            <p:cNvSpPr/>
            <p:nvPr/>
          </p:nvSpPr>
          <p:spPr>
            <a:xfrm>
              <a:off x="4306274" y="4654913"/>
              <a:ext cx="2512655" cy="893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400" spc="-1"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  <a:latin typeface="Avenir Book" panose="02000503020000020003" pitchFamily="2" charset="0"/>
                  <a:ea typeface="Avenir Book"/>
                </a:rPr>
                <a:t>Same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75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Data Studio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FDD46-EBA9-BE4F-95FE-61266D1105DD}"/>
              </a:ext>
            </a:extLst>
          </p:cNvPr>
          <p:cNvSpPr/>
          <p:nvPr/>
        </p:nvSpPr>
        <p:spPr>
          <a:xfrm>
            <a:off x="503999" y="1438596"/>
            <a:ext cx="10412530" cy="553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Very nice UI to quickly explore the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C32FCB-1788-3146-A49D-6E83D2355472}"/>
              </a:ext>
            </a:extLst>
          </p:cNvPr>
          <p:cNvGrpSpPr/>
          <p:nvPr/>
        </p:nvGrpSpPr>
        <p:grpSpPr>
          <a:xfrm>
            <a:off x="503999" y="2339349"/>
            <a:ext cx="7845552" cy="3429498"/>
            <a:chOff x="503999" y="2668533"/>
            <a:chExt cx="7845552" cy="34294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09D4BF-B812-5542-88B2-0BCE8E6F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99" y="2969924"/>
              <a:ext cx="7845552" cy="31281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2B613D-E2AB-A744-A330-ABC8283CD995}"/>
                </a:ext>
              </a:extLst>
            </p:cNvPr>
            <p:cNvSpPr txBox="1"/>
            <p:nvPr/>
          </p:nvSpPr>
          <p:spPr>
            <a:xfrm>
              <a:off x="503999" y="2668533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2">
                      <a:lumMod val="50000"/>
                    </a:schemeClr>
                  </a:solidFill>
                </a:rPr>
                <a:t>Record count by train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General Notes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FDD46-EBA9-BE4F-95FE-61266D1105DD}"/>
              </a:ext>
            </a:extLst>
          </p:cNvPr>
          <p:cNvSpPr/>
          <p:nvPr/>
        </p:nvSpPr>
        <p:spPr>
          <a:xfrm>
            <a:off x="503999" y="2222243"/>
            <a:ext cx="10032703" cy="2449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Costs roughly $3000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Virtually all costs from using Spark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Ability to scale up and down is crucial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Google Cloud easy to use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Especially command line tools convenient</a:t>
            </a:r>
          </a:p>
        </p:txBody>
      </p:sp>
    </p:spTree>
    <p:extLst>
      <p:ext uri="{BB962C8B-B14F-4D97-AF65-F5344CB8AC3E}">
        <p14:creationId xmlns:p14="http://schemas.microsoft.com/office/powerpoint/2010/main" val="106013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Cloud resources </a:t>
            </a:r>
            <a:r>
              <a:rPr lang="en-GB" dirty="0">
                <a:solidFill>
                  <a:schemeClr val="accent3"/>
                </a:solidFill>
              </a:rPr>
              <a:t>improved</a:t>
            </a:r>
            <a:r>
              <a:rPr lang="en" dirty="0">
                <a:solidFill>
                  <a:schemeClr val="accent3"/>
                </a:solidFill>
              </a:rPr>
              <a:t> the results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FDD46-EBA9-BE4F-95FE-61266D1105DD}"/>
              </a:ext>
            </a:extLst>
          </p:cNvPr>
          <p:cNvSpPr/>
          <p:nvPr/>
        </p:nvSpPr>
        <p:spPr>
          <a:xfrm>
            <a:off x="503999" y="2093927"/>
            <a:ext cx="10032703" cy="292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Results would had been worse without cloud results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Faster run time enabled more evaluations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Cloud resources ease data handling </a:t>
            </a:r>
            <a:b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</a:b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  <a:sym typeface="Wingdings" pitchFamily="2" charset="2"/>
              </a:rPr>
              <a:t> more time to develop prediction</a:t>
            </a:r>
            <a:endParaRPr lang="en-US" sz="2800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BigQuery</a:t>
            </a: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 and Data Studio helped to reveal peculiarities in the data</a:t>
            </a:r>
          </a:p>
        </p:txBody>
      </p:sp>
    </p:spTree>
    <p:extLst>
      <p:ext uri="{BB962C8B-B14F-4D97-AF65-F5344CB8AC3E}">
        <p14:creationId xmlns:p14="http://schemas.microsoft.com/office/powerpoint/2010/main" val="320521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Main advances are additional services</a:t>
            </a:r>
            <a:endParaRPr lang="fi-FI" dirty="0"/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22B21E4C-9555-6D49-8583-E3BE0F4307A3}"/>
              </a:ext>
            </a:extLst>
          </p:cNvPr>
          <p:cNvSpPr/>
          <p:nvPr/>
        </p:nvSpPr>
        <p:spPr>
          <a:xfrm>
            <a:off x="760096" y="4233504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2722D-1951-2946-BC8A-151D5EC7886E}"/>
              </a:ext>
            </a:extLst>
          </p:cNvPr>
          <p:cNvSpPr txBox="1"/>
          <p:nvPr/>
        </p:nvSpPr>
        <p:spPr>
          <a:xfrm>
            <a:off x="2046015" y="4152095"/>
            <a:ext cx="75100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Self-service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2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  <a:sym typeface="Wingdings" pitchFamily="2" charset="2"/>
              </a:rPr>
              <a:t> we were able to proceed in agile way</a:t>
            </a:r>
            <a:endParaRPr lang="en-US" sz="3200" spc="-1" dirty="0">
              <a:solidFill>
                <a:schemeClr val="bg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42D26EB-5248-F949-8D99-1E98ADD7CC7E}"/>
              </a:ext>
            </a:extLst>
          </p:cNvPr>
          <p:cNvSpPr/>
          <p:nvPr/>
        </p:nvSpPr>
        <p:spPr>
          <a:xfrm>
            <a:off x="760096" y="2238822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E384A-BE3C-104E-95EF-97932331C42B}"/>
              </a:ext>
            </a:extLst>
          </p:cNvPr>
          <p:cNvSpPr txBox="1"/>
          <p:nvPr/>
        </p:nvSpPr>
        <p:spPr>
          <a:xfrm>
            <a:off x="2046015" y="2157413"/>
            <a:ext cx="66720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Additional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Benefits comes from hosted services, </a:t>
            </a:r>
            <a:br>
              <a:rPr lang="en-GB" sz="28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</a:br>
            <a:r>
              <a:rPr lang="en-GB" sz="2800" spc="-1" dirty="0">
                <a:solidFill>
                  <a:schemeClr val="bg2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not virtual servers</a:t>
            </a:r>
            <a:endParaRPr lang="en-US" sz="2800" spc="-1" dirty="0">
              <a:solidFill>
                <a:schemeClr val="bg2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772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Scriptable environment really helps reproducibility </a:t>
            </a:r>
            <a:endParaRPr lang="fi-FI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752E74-3CE5-B043-A0BE-3984D3B04D01}"/>
              </a:ext>
            </a:extLst>
          </p:cNvPr>
          <p:cNvSpPr/>
          <p:nvPr/>
        </p:nvSpPr>
        <p:spPr>
          <a:xfrm>
            <a:off x="661162" y="1994621"/>
            <a:ext cx="4682363" cy="3647152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script to create a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BigQuery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dataset, create cluster,</a:t>
            </a: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run the data retrieval program and finally delate the cluster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"Creating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bq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dataset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trains_all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bq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trains_all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"Creating cluster"</a:t>
            </a:r>
          </a:p>
          <a:p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gcloud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dataproc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clusters create spark3 --master-boot-disk-size 64 --image-version 1.2 --bucket trains-data --master-machine-type n1-standard-4  --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-workers 2 --worker-boot-disk-size 32 --worker-machine-type n1-standard-2 --region europe-north1 --zone europe-north1-c  --properties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spark:spark.executorEnv.PYTHONHASHSEED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=0 --initialization-actions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://trains-data/bin/install-py3-dataproc.sh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"running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trains_get_surface_flash_obs_bq.py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F990609-5FD7-0944-9A64-806FC81C9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38" y="2590008"/>
            <a:ext cx="5374956" cy="244316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9D7895-96F6-3D4E-BF22-26F741DC68DE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343525" y="3811589"/>
            <a:ext cx="1299613" cy="6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58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Scriptable environment can be moved to the data</a:t>
            </a:r>
            <a:endParaRPr lang="fi-FI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752E74-3CE5-B043-A0BE-3984D3B04D01}"/>
              </a:ext>
            </a:extLst>
          </p:cNvPr>
          <p:cNvSpPr/>
          <p:nvPr/>
        </p:nvSpPr>
        <p:spPr>
          <a:xfrm>
            <a:off x="661162" y="1994621"/>
            <a:ext cx="4682363" cy="3647152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script to create a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BigQuery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dataset, create cluster,</a:t>
            </a: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run the data retrieval program and finally delate the cluster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"Creating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bq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dataset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trains_all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bq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trains_all</a:t>
            </a:r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"Creating cluster"</a:t>
            </a:r>
          </a:p>
          <a:p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gcloud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dataproc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clusters create spark3 --master-boot-disk-size 64 --image-version 1.2 --bucket trains-data --master-machine-type n1-standard-4  --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-workers 2 --worker-boot-disk-size 32 --worker-machine-type n1-standard-2 --region europe-north1 --zone europe-north1-c  --properties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spark:spark.executorEnv.PYTHONHASHSEED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=0 --initialization-actions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://trains-data/bin/install-py3-dataproc.sh</a:t>
            </a: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echo "running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trains_get_surface_flash_obs_bq.py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F990609-5FD7-0944-9A64-806FC81C9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4" y="4106503"/>
            <a:ext cx="2083431" cy="94701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9D7895-96F6-3D4E-BF22-26F741DC68DE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343525" y="3818197"/>
            <a:ext cx="945519" cy="761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n 5">
            <a:extLst>
              <a:ext uri="{FF2B5EF4-FFF2-40B4-BE49-F238E27FC236}">
                <a16:creationId xmlns:a16="http://schemas.microsoft.com/office/drawing/2014/main" id="{5260873F-C4AF-D441-8928-61095DC55221}"/>
              </a:ext>
            </a:extLst>
          </p:cNvPr>
          <p:cNvSpPr/>
          <p:nvPr/>
        </p:nvSpPr>
        <p:spPr>
          <a:xfrm>
            <a:off x="8855619" y="4173682"/>
            <a:ext cx="924750" cy="8798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32949-C895-5047-B83A-31321E4C3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4" y="2397676"/>
            <a:ext cx="2083431" cy="9470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B66E9-C664-9041-9070-9DEB0C32DF88}"/>
              </a:ext>
            </a:extLst>
          </p:cNvPr>
          <p:cNvCxnSpPr>
            <a:cxnSpLocks/>
            <a:stCxn id="47" idx="3"/>
            <a:endCxn id="10" idx="1"/>
          </p:cNvCxnSpPr>
          <p:nvPr/>
        </p:nvCxnSpPr>
        <p:spPr>
          <a:xfrm flipV="1">
            <a:off x="5343525" y="2871183"/>
            <a:ext cx="945519" cy="9470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C7145C6D-5446-7640-9E9A-A45925E71421}"/>
              </a:ext>
            </a:extLst>
          </p:cNvPr>
          <p:cNvSpPr/>
          <p:nvPr/>
        </p:nvSpPr>
        <p:spPr>
          <a:xfrm>
            <a:off x="8855619" y="2464855"/>
            <a:ext cx="924750" cy="8798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2</a:t>
            </a:r>
          </a:p>
        </p:txBody>
      </p:sp>
    </p:spTree>
    <p:extLst>
      <p:ext uri="{BB962C8B-B14F-4D97-AF65-F5344CB8AC3E}">
        <p14:creationId xmlns:p14="http://schemas.microsoft.com/office/powerpoint/2010/main" val="269483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B1B391-47AF-5A43-A9AA-E8F17EF7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accent3"/>
                </a:solidFill>
              </a:rPr>
              <a:t>Summary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E4EF2-8861-0D4E-AF06-732F21614F97}"/>
              </a:ext>
            </a:extLst>
          </p:cNvPr>
          <p:cNvSpPr/>
          <p:nvPr/>
        </p:nvSpPr>
        <p:spPr>
          <a:xfrm>
            <a:off x="503999" y="2093927"/>
            <a:ext cx="10032703" cy="197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Cloud services really helped us to improve the results</a:t>
            </a:r>
            <a:b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</a:br>
            <a:endParaRPr lang="en-US" sz="2800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Code defined environment is a significant part of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87236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BD2936-321E-CD41-9FB8-81A601791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9" y="1800000"/>
            <a:ext cx="9144001" cy="1655762"/>
          </a:xfrm>
        </p:spPr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AB5836-2A59-624C-8217-905479AD16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roope.tervo@fmi.fi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22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65992" y="2119241"/>
            <a:ext cx="5927930" cy="363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Operation center can take several actions: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Get more workforce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Reduce train shifts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09969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r>
              <a:rPr lang="en-US" sz="20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Communicate</a:t>
            </a:r>
          </a:p>
          <a:p>
            <a:pPr marL="1267169" lvl="1" indent="-421207">
              <a:lnSpc>
                <a:spcPct val="110000"/>
              </a:lnSpc>
              <a:buClr>
                <a:srgbClr val="BFBFBF"/>
              </a:buClr>
              <a:buFont typeface="Arial"/>
              <a:buChar char="•"/>
            </a:pPr>
            <a:endParaRPr lang="en-US" sz="2463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/>
              <a:ea typeface="Avenir Book"/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Project timeline: 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01/2018-10/2018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Project partners:  IL, </a:t>
            </a:r>
            <a:r>
              <a:rPr lang="en-US" sz="2217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LiVi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, </a:t>
            </a:r>
            <a:r>
              <a:rPr lang="en-US" sz="2217" spc="-1" dirty="0" err="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Trafi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, VR </a:t>
            </a: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Area: 		     Finland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range:         2 days ahead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ook"/>
              </a:rPr>
              <a:t>Time step: 	     1 hour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371656" y="272215"/>
            <a:ext cx="5724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We aim to predict disruption of rail traffic caused by weather</a:t>
            </a:r>
            <a:endParaRPr lang="en-US" sz="20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397102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1273356" y="6634989"/>
            <a:ext cx="918644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Solita</a:t>
            </a:r>
            <a:r>
              <a:rPr lang="en-US" sz="73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FE91-C60B-2442-8CE3-2E8B0F81A66F}"/>
              </a:ext>
            </a:extLst>
          </p:cNvPr>
          <p:cNvSpPr/>
          <p:nvPr/>
        </p:nvSpPr>
        <p:spPr>
          <a:xfrm>
            <a:off x="0" y="0"/>
            <a:ext cx="6293922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5AE28-675C-B549-9B86-2F781CEA34A3}"/>
              </a:ext>
            </a:extLst>
          </p:cNvPr>
          <p:cNvSpPr/>
          <p:nvPr/>
        </p:nvSpPr>
        <p:spPr>
          <a:xfrm>
            <a:off x="365992" y="2119241"/>
            <a:ext cx="5927930" cy="43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66D5F-21F8-7F49-8BFF-E0628D192443}"/>
              </a:ext>
            </a:extLst>
          </p:cNvPr>
          <p:cNvSpPr/>
          <p:nvPr/>
        </p:nvSpPr>
        <p:spPr>
          <a:xfrm>
            <a:off x="284789" y="1692169"/>
            <a:ext cx="5724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Two goals</a:t>
            </a:r>
            <a:endParaRPr lang="en-US" sz="2000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7612E-CA58-F148-A20E-4046B61DA67A}"/>
              </a:ext>
            </a:extLst>
          </p:cNvPr>
          <p:cNvSpPr/>
          <p:nvPr/>
        </p:nvSpPr>
        <p:spPr>
          <a:xfrm>
            <a:off x="365992" y="3102390"/>
            <a:ext cx="5927930" cy="1495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0000"/>
              </a:lnSpc>
              <a:buAutoNum type="arabicParenR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Predict train delays</a:t>
            </a:r>
            <a:b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</a:br>
            <a:endParaRPr lang="en-US" sz="2800" spc="-1" dirty="0">
              <a:solidFill>
                <a:srgbClr val="767171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800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Evaluate Google Cloud Services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9730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786523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Label 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5"/>
          <p:cNvPicPr/>
          <p:nvPr/>
        </p:nvPicPr>
        <p:blipFill>
          <a:blip r:embed="rId2"/>
          <a:stretch/>
        </p:blipFill>
        <p:spPr>
          <a:xfrm>
            <a:off x="549325" y="2305966"/>
            <a:ext cx="1946355" cy="915097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779431" y="2369810"/>
            <a:ext cx="586123" cy="861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4926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697632" y="3612551"/>
            <a:ext cx="3106188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Feature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data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10"/>
          <p:cNvPicPr/>
          <p:nvPr/>
        </p:nvPicPr>
        <p:blipFill>
          <a:blip r:embed="rId3"/>
          <a:stretch/>
        </p:blipFill>
        <p:spPr>
          <a:xfrm>
            <a:off x="3820886" y="1932656"/>
            <a:ext cx="1739749" cy="1171803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>
            <a:off x="6168926" y="3612552"/>
            <a:ext cx="1806673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2"/>
          <p:cNvPicPr/>
          <p:nvPr/>
        </p:nvPicPr>
        <p:blipFill>
          <a:blip r:embed="rId4"/>
          <a:stretch/>
        </p:blipFill>
        <p:spPr>
          <a:xfrm>
            <a:off x="7882961" y="2318380"/>
            <a:ext cx="3463537" cy="585680"/>
          </a:xfrm>
          <a:prstGeom prst="rect">
            <a:avLst/>
          </a:prstGeom>
          <a:ln>
            <a:noFill/>
          </a:ln>
        </p:spPr>
      </p:pic>
      <p:pic>
        <p:nvPicPr>
          <p:cNvPr id="107" name="Picture 13"/>
          <p:cNvPicPr/>
          <p:nvPr/>
        </p:nvPicPr>
        <p:blipFill>
          <a:blip r:embed="rId5"/>
          <a:stretch/>
        </p:blipFill>
        <p:spPr>
          <a:xfrm>
            <a:off x="6501891" y="2130839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0" y="5092491"/>
            <a:ext cx="1219200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8223462" y="3612552"/>
            <a:ext cx="1712704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Results</a:t>
            </a:r>
            <a:endParaRPr lang="en-US" sz="2217" spc="-1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15722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Method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728754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NWP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22"/>
          <p:cNvPicPr/>
          <p:nvPr/>
        </p:nvPicPr>
        <p:blipFill>
          <a:blip r:embed="rId2"/>
          <a:stretch/>
        </p:blipFill>
        <p:spPr>
          <a:xfrm>
            <a:off x="4772664" y="1877831"/>
            <a:ext cx="1077811" cy="1156286"/>
          </a:xfrm>
          <a:prstGeom prst="rect">
            <a:avLst/>
          </a:prstGeom>
          <a:ln>
            <a:noFill/>
          </a:ln>
        </p:spPr>
      </p:pic>
      <p:pic>
        <p:nvPicPr>
          <p:cNvPr id="116" name="Picture 24"/>
          <p:cNvPicPr/>
          <p:nvPr/>
        </p:nvPicPr>
        <p:blipFill>
          <a:blip r:embed="rId3"/>
          <a:srcRect l="19851" t="34550" r="26908" b="31640"/>
          <a:stretch/>
        </p:blipFill>
        <p:spPr>
          <a:xfrm>
            <a:off x="7194746" y="2112813"/>
            <a:ext cx="2842388" cy="1188208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7194746" y="3429000"/>
            <a:ext cx="3546002" cy="1381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Avenir Black"/>
              </a:rPr>
              <a:t>Prediction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0" y="5162107"/>
            <a:ext cx="1216867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160">
            <a:solidFill>
              <a:schemeClr val="accent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F0D8-BC70-AA41-A86B-1219DB98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04" y="1313617"/>
            <a:ext cx="2194845" cy="2342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 rot="20834777">
            <a:off x="4536288" y="4714648"/>
            <a:ext cx="5641766" cy="1055541"/>
          </a:xfrm>
          <a:custGeom>
            <a:avLst/>
            <a:gdLst>
              <a:gd name="connsiteX0" fmla="*/ 0 w 5641766"/>
              <a:gd name="connsiteY0" fmla="*/ 0 h 1055541"/>
              <a:gd name="connsiteX1" fmla="*/ 394924 w 5641766"/>
              <a:gd name="connsiteY1" fmla="*/ 0 h 1055541"/>
              <a:gd name="connsiteX2" fmla="*/ 1071936 w 5641766"/>
              <a:gd name="connsiteY2" fmla="*/ 0 h 1055541"/>
              <a:gd name="connsiteX3" fmla="*/ 1692530 w 5641766"/>
              <a:gd name="connsiteY3" fmla="*/ 0 h 1055541"/>
              <a:gd name="connsiteX4" fmla="*/ 2087453 w 5641766"/>
              <a:gd name="connsiteY4" fmla="*/ 0 h 1055541"/>
              <a:gd name="connsiteX5" fmla="*/ 2595212 w 5641766"/>
              <a:gd name="connsiteY5" fmla="*/ 0 h 1055541"/>
              <a:gd name="connsiteX6" fmla="*/ 3272224 w 5641766"/>
              <a:gd name="connsiteY6" fmla="*/ 0 h 1055541"/>
              <a:gd name="connsiteX7" fmla="*/ 3836401 w 5641766"/>
              <a:gd name="connsiteY7" fmla="*/ 0 h 1055541"/>
              <a:gd name="connsiteX8" fmla="*/ 4456995 w 5641766"/>
              <a:gd name="connsiteY8" fmla="*/ 0 h 1055541"/>
              <a:gd name="connsiteX9" fmla="*/ 4964754 w 5641766"/>
              <a:gd name="connsiteY9" fmla="*/ 0 h 1055541"/>
              <a:gd name="connsiteX10" fmla="*/ 5641766 w 5641766"/>
              <a:gd name="connsiteY10" fmla="*/ 0 h 1055541"/>
              <a:gd name="connsiteX11" fmla="*/ 5641766 w 5641766"/>
              <a:gd name="connsiteY11" fmla="*/ 548881 h 1055541"/>
              <a:gd name="connsiteX12" fmla="*/ 5641766 w 5641766"/>
              <a:gd name="connsiteY12" fmla="*/ 1055541 h 1055541"/>
              <a:gd name="connsiteX13" fmla="*/ 5246842 w 5641766"/>
              <a:gd name="connsiteY13" fmla="*/ 1055541 h 1055541"/>
              <a:gd name="connsiteX14" fmla="*/ 4851919 w 5641766"/>
              <a:gd name="connsiteY14" fmla="*/ 1055541 h 1055541"/>
              <a:gd name="connsiteX15" fmla="*/ 4231325 w 5641766"/>
              <a:gd name="connsiteY15" fmla="*/ 1055541 h 1055541"/>
              <a:gd name="connsiteX16" fmla="*/ 3836401 w 5641766"/>
              <a:gd name="connsiteY16" fmla="*/ 1055541 h 1055541"/>
              <a:gd name="connsiteX17" fmla="*/ 3272224 w 5641766"/>
              <a:gd name="connsiteY17" fmla="*/ 1055541 h 1055541"/>
              <a:gd name="connsiteX18" fmla="*/ 2820883 w 5641766"/>
              <a:gd name="connsiteY18" fmla="*/ 1055541 h 1055541"/>
              <a:gd name="connsiteX19" fmla="*/ 2256706 w 5641766"/>
              <a:gd name="connsiteY19" fmla="*/ 1055541 h 1055541"/>
              <a:gd name="connsiteX20" fmla="*/ 1692530 w 5641766"/>
              <a:gd name="connsiteY20" fmla="*/ 1055541 h 1055541"/>
              <a:gd name="connsiteX21" fmla="*/ 1128353 w 5641766"/>
              <a:gd name="connsiteY21" fmla="*/ 1055541 h 1055541"/>
              <a:gd name="connsiteX22" fmla="*/ 564177 w 5641766"/>
              <a:gd name="connsiteY22" fmla="*/ 1055541 h 1055541"/>
              <a:gd name="connsiteX23" fmla="*/ 0 w 5641766"/>
              <a:gd name="connsiteY23" fmla="*/ 1055541 h 1055541"/>
              <a:gd name="connsiteX24" fmla="*/ 0 w 5641766"/>
              <a:gd name="connsiteY24" fmla="*/ 517215 h 1055541"/>
              <a:gd name="connsiteX25" fmla="*/ 0 w 5641766"/>
              <a:gd name="connsiteY25" fmla="*/ 0 h 105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41766" h="1055541" fill="none" extrusionOk="0">
                <a:moveTo>
                  <a:pt x="0" y="0"/>
                </a:moveTo>
                <a:cubicBezTo>
                  <a:pt x="191313" y="-32932"/>
                  <a:pt x="241497" y="40845"/>
                  <a:pt x="394924" y="0"/>
                </a:cubicBezTo>
                <a:cubicBezTo>
                  <a:pt x="548351" y="-40845"/>
                  <a:pt x="842382" y="32588"/>
                  <a:pt x="1071936" y="0"/>
                </a:cubicBezTo>
                <a:cubicBezTo>
                  <a:pt x="1301490" y="-32588"/>
                  <a:pt x="1558636" y="67732"/>
                  <a:pt x="1692530" y="0"/>
                </a:cubicBezTo>
                <a:cubicBezTo>
                  <a:pt x="1826424" y="-67732"/>
                  <a:pt x="1965580" y="19891"/>
                  <a:pt x="2087453" y="0"/>
                </a:cubicBezTo>
                <a:cubicBezTo>
                  <a:pt x="2209326" y="-19891"/>
                  <a:pt x="2425393" y="49274"/>
                  <a:pt x="2595212" y="0"/>
                </a:cubicBezTo>
                <a:cubicBezTo>
                  <a:pt x="2765031" y="-49274"/>
                  <a:pt x="2935423" y="72124"/>
                  <a:pt x="3272224" y="0"/>
                </a:cubicBezTo>
                <a:cubicBezTo>
                  <a:pt x="3609025" y="-72124"/>
                  <a:pt x="3715931" y="58737"/>
                  <a:pt x="3836401" y="0"/>
                </a:cubicBezTo>
                <a:cubicBezTo>
                  <a:pt x="3956871" y="-58737"/>
                  <a:pt x="4233812" y="2575"/>
                  <a:pt x="4456995" y="0"/>
                </a:cubicBezTo>
                <a:cubicBezTo>
                  <a:pt x="4680178" y="-2575"/>
                  <a:pt x="4715954" y="38435"/>
                  <a:pt x="4964754" y="0"/>
                </a:cubicBezTo>
                <a:cubicBezTo>
                  <a:pt x="5213554" y="-38435"/>
                  <a:pt x="5496251" y="55838"/>
                  <a:pt x="5641766" y="0"/>
                </a:cubicBezTo>
                <a:cubicBezTo>
                  <a:pt x="5648031" y="236772"/>
                  <a:pt x="5635706" y="360070"/>
                  <a:pt x="5641766" y="548881"/>
                </a:cubicBezTo>
                <a:cubicBezTo>
                  <a:pt x="5647826" y="737692"/>
                  <a:pt x="5583290" y="829608"/>
                  <a:pt x="5641766" y="1055541"/>
                </a:cubicBezTo>
                <a:cubicBezTo>
                  <a:pt x="5506633" y="1084197"/>
                  <a:pt x="5412317" y="1044151"/>
                  <a:pt x="5246842" y="1055541"/>
                </a:cubicBezTo>
                <a:cubicBezTo>
                  <a:pt x="5081367" y="1066931"/>
                  <a:pt x="4975644" y="1051574"/>
                  <a:pt x="4851919" y="1055541"/>
                </a:cubicBezTo>
                <a:cubicBezTo>
                  <a:pt x="4728194" y="1059508"/>
                  <a:pt x="4453696" y="1034240"/>
                  <a:pt x="4231325" y="1055541"/>
                </a:cubicBezTo>
                <a:cubicBezTo>
                  <a:pt x="4008954" y="1076842"/>
                  <a:pt x="4006807" y="1023876"/>
                  <a:pt x="3836401" y="1055541"/>
                </a:cubicBezTo>
                <a:cubicBezTo>
                  <a:pt x="3665995" y="1087206"/>
                  <a:pt x="3427310" y="1004754"/>
                  <a:pt x="3272224" y="1055541"/>
                </a:cubicBezTo>
                <a:cubicBezTo>
                  <a:pt x="3117138" y="1106328"/>
                  <a:pt x="3008333" y="1019416"/>
                  <a:pt x="2820883" y="1055541"/>
                </a:cubicBezTo>
                <a:cubicBezTo>
                  <a:pt x="2633433" y="1091666"/>
                  <a:pt x="2446574" y="1038076"/>
                  <a:pt x="2256706" y="1055541"/>
                </a:cubicBezTo>
                <a:cubicBezTo>
                  <a:pt x="2066838" y="1073006"/>
                  <a:pt x="1970221" y="1020250"/>
                  <a:pt x="1692530" y="1055541"/>
                </a:cubicBezTo>
                <a:cubicBezTo>
                  <a:pt x="1414839" y="1090832"/>
                  <a:pt x="1259704" y="1008171"/>
                  <a:pt x="1128353" y="1055541"/>
                </a:cubicBezTo>
                <a:cubicBezTo>
                  <a:pt x="997002" y="1102911"/>
                  <a:pt x="786042" y="1002328"/>
                  <a:pt x="564177" y="1055541"/>
                </a:cubicBezTo>
                <a:cubicBezTo>
                  <a:pt x="342312" y="1108754"/>
                  <a:pt x="166478" y="1035593"/>
                  <a:pt x="0" y="1055541"/>
                </a:cubicBezTo>
                <a:cubicBezTo>
                  <a:pt x="-28113" y="816606"/>
                  <a:pt x="47431" y="683392"/>
                  <a:pt x="0" y="517215"/>
                </a:cubicBezTo>
                <a:cubicBezTo>
                  <a:pt x="-47431" y="351038"/>
                  <a:pt x="56925" y="135121"/>
                  <a:pt x="0" y="0"/>
                </a:cubicBezTo>
                <a:close/>
              </a:path>
              <a:path w="5641766" h="1055541" stroke="0" extrusionOk="0">
                <a:moveTo>
                  <a:pt x="0" y="0"/>
                </a:moveTo>
                <a:cubicBezTo>
                  <a:pt x="125815" y="-49987"/>
                  <a:pt x="259783" y="41998"/>
                  <a:pt x="507759" y="0"/>
                </a:cubicBezTo>
                <a:cubicBezTo>
                  <a:pt x="755735" y="-41998"/>
                  <a:pt x="761713" y="8897"/>
                  <a:pt x="902683" y="0"/>
                </a:cubicBezTo>
                <a:cubicBezTo>
                  <a:pt x="1043653" y="-8897"/>
                  <a:pt x="1362584" y="48141"/>
                  <a:pt x="1579694" y="0"/>
                </a:cubicBezTo>
                <a:cubicBezTo>
                  <a:pt x="1796804" y="-48141"/>
                  <a:pt x="1970906" y="26874"/>
                  <a:pt x="2087453" y="0"/>
                </a:cubicBezTo>
                <a:cubicBezTo>
                  <a:pt x="2204000" y="-26874"/>
                  <a:pt x="2354919" y="19668"/>
                  <a:pt x="2595212" y="0"/>
                </a:cubicBezTo>
                <a:cubicBezTo>
                  <a:pt x="2835505" y="-19668"/>
                  <a:pt x="2965721" y="19901"/>
                  <a:pt x="3272224" y="0"/>
                </a:cubicBezTo>
                <a:cubicBezTo>
                  <a:pt x="3578727" y="-19901"/>
                  <a:pt x="3508203" y="38067"/>
                  <a:pt x="3723566" y="0"/>
                </a:cubicBezTo>
                <a:cubicBezTo>
                  <a:pt x="3938929" y="-38067"/>
                  <a:pt x="4117134" y="69706"/>
                  <a:pt x="4400577" y="0"/>
                </a:cubicBezTo>
                <a:cubicBezTo>
                  <a:pt x="4684020" y="-69706"/>
                  <a:pt x="4776134" y="17460"/>
                  <a:pt x="5077589" y="0"/>
                </a:cubicBezTo>
                <a:cubicBezTo>
                  <a:pt x="5379044" y="-17460"/>
                  <a:pt x="5374757" y="54545"/>
                  <a:pt x="5641766" y="0"/>
                </a:cubicBezTo>
                <a:cubicBezTo>
                  <a:pt x="5703679" y="192895"/>
                  <a:pt x="5630728" y="356838"/>
                  <a:pt x="5641766" y="548881"/>
                </a:cubicBezTo>
                <a:cubicBezTo>
                  <a:pt x="5652804" y="740924"/>
                  <a:pt x="5582695" y="880486"/>
                  <a:pt x="5641766" y="1055541"/>
                </a:cubicBezTo>
                <a:cubicBezTo>
                  <a:pt x="5464971" y="1083620"/>
                  <a:pt x="5386836" y="1027302"/>
                  <a:pt x="5246842" y="1055541"/>
                </a:cubicBezTo>
                <a:cubicBezTo>
                  <a:pt x="5106848" y="1083780"/>
                  <a:pt x="4842731" y="1010336"/>
                  <a:pt x="4569830" y="1055541"/>
                </a:cubicBezTo>
                <a:cubicBezTo>
                  <a:pt x="4296929" y="1100746"/>
                  <a:pt x="4276336" y="1047881"/>
                  <a:pt x="4118489" y="1055541"/>
                </a:cubicBezTo>
                <a:cubicBezTo>
                  <a:pt x="3960642" y="1063201"/>
                  <a:pt x="3801923" y="1049275"/>
                  <a:pt x="3554313" y="1055541"/>
                </a:cubicBezTo>
                <a:cubicBezTo>
                  <a:pt x="3306703" y="1061807"/>
                  <a:pt x="3049298" y="1048916"/>
                  <a:pt x="2877301" y="1055541"/>
                </a:cubicBezTo>
                <a:cubicBezTo>
                  <a:pt x="2705304" y="1062166"/>
                  <a:pt x="2425998" y="1022466"/>
                  <a:pt x="2313124" y="1055541"/>
                </a:cubicBezTo>
                <a:cubicBezTo>
                  <a:pt x="2200250" y="1088616"/>
                  <a:pt x="2100201" y="1029449"/>
                  <a:pt x="1918200" y="1055541"/>
                </a:cubicBezTo>
                <a:cubicBezTo>
                  <a:pt x="1736199" y="1081633"/>
                  <a:pt x="1607824" y="1050435"/>
                  <a:pt x="1466859" y="1055541"/>
                </a:cubicBezTo>
                <a:cubicBezTo>
                  <a:pt x="1325894" y="1060647"/>
                  <a:pt x="1096034" y="1023295"/>
                  <a:pt x="789847" y="1055541"/>
                </a:cubicBezTo>
                <a:cubicBezTo>
                  <a:pt x="483660" y="1087787"/>
                  <a:pt x="349421" y="1052167"/>
                  <a:pt x="0" y="1055541"/>
                </a:cubicBezTo>
                <a:cubicBezTo>
                  <a:pt x="-35180" y="924880"/>
                  <a:pt x="52377" y="725996"/>
                  <a:pt x="0" y="548881"/>
                </a:cubicBezTo>
                <a:cubicBezTo>
                  <a:pt x="-52377" y="371766"/>
                  <a:pt x="23079" y="23029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Data from </a:t>
            </a:r>
            <a:r>
              <a: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</a:rPr>
              <a:t> </a:t>
            </a: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2010 – 2018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</a:endParaRPr>
          </a:p>
          <a:p>
            <a:pPr marL="352041" indent="-350710">
              <a:lnSpc>
                <a:spcPct val="130000"/>
              </a:lnSpc>
              <a:buClr>
                <a:srgbClr val="767171"/>
              </a:buClr>
              <a:buFont typeface="Arial"/>
              <a:buChar char="•"/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 panose="02000503020000020003" pitchFamily="2" charset="0"/>
                <a:ea typeface="Avenir Book"/>
              </a:rPr>
              <a:t>30 M rows | 5.5 GB data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venir Book" panose="02000503020000020003" pitchFamily="2" charset="0"/>
              <a:ea typeface="Avenir Book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649250" y="611182"/>
            <a:ext cx="10787706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448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Data consist of train delays and corresponding weather observations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484DF-E553-F545-AF48-9B71F17558AD}"/>
              </a:ext>
            </a:extLst>
          </p:cNvPr>
          <p:cNvGrpSpPr/>
          <p:nvPr/>
        </p:nvGrpSpPr>
        <p:grpSpPr>
          <a:xfrm>
            <a:off x="649250" y="3423842"/>
            <a:ext cx="3115152" cy="2690955"/>
            <a:chOff x="649250" y="3423842"/>
            <a:chExt cx="3115152" cy="269095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EC0CB02-D65A-2541-ACCC-815F8732B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44" y="3423842"/>
              <a:ext cx="3009358" cy="2579450"/>
            </a:xfrm>
            <a:prstGeom prst="rect">
              <a:avLst/>
            </a:prstGeom>
          </p:spPr>
        </p:pic>
        <p:sp>
          <p:nvSpPr>
            <p:cNvPr id="146" name="CustomShape 15"/>
            <p:cNvSpPr/>
            <p:nvPr/>
          </p:nvSpPr>
          <p:spPr>
            <a:xfrm>
              <a:off x="649250" y="5891786"/>
              <a:ext cx="3050768" cy="2230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0840" tIns="55420" rIns="110840" bIns="55420"/>
            <a:lstStyle/>
            <a:p>
              <a:pPr>
                <a:lnSpc>
                  <a:spcPct val="100000"/>
                </a:lnSpc>
              </a:pP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 </a:t>
              </a:r>
              <a:r>
                <a:rPr lang="en-US" sz="739" spc="-1" dirty="0" err="1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Liikennevirasto</a:t>
              </a:r>
              <a:r>
                <a:rPr lang="en-US" sz="739" spc="-1" dirty="0">
                  <a:solidFill>
                    <a:srgbClr val="494949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(CC4)</a:t>
              </a:r>
              <a:endParaRPr lang="en-US" sz="221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D4DA75-166B-5147-81CE-40182492D3B5}"/>
              </a:ext>
            </a:extLst>
          </p:cNvPr>
          <p:cNvSpPr txBox="1"/>
          <p:nvPr/>
        </p:nvSpPr>
        <p:spPr>
          <a:xfrm>
            <a:off x="755044" y="2048469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Delay between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Passenger 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514 stations</a:t>
            </a:r>
          </a:p>
        </p:txBody>
      </p:sp>
      <p:pic>
        <p:nvPicPr>
          <p:cNvPr id="33" name="Picture 13">
            <a:extLst>
              <a:ext uri="{FF2B5EF4-FFF2-40B4-BE49-F238E27FC236}">
                <a16:creationId xmlns:a16="http://schemas.microsoft.com/office/drawing/2014/main" id="{DA77FB25-65CC-7B41-98F7-7FD82A42B88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44207" y="2133302"/>
            <a:ext cx="1077811" cy="1156286"/>
          </a:xfrm>
          <a:prstGeom prst="rect">
            <a:avLst/>
          </a:prstGeom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EF1E4A-D69B-DB47-B847-0724C77A6E70}"/>
              </a:ext>
            </a:extLst>
          </p:cNvPr>
          <p:cNvSpPr txBox="1"/>
          <p:nvPr/>
        </p:nvSpPr>
        <p:spPr>
          <a:xfrm>
            <a:off x="6737380" y="2133302"/>
            <a:ext cx="3181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Weather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19 parameters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BE5AFD00-243C-BC47-A70A-CE0DE79738D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737380" y="3314616"/>
            <a:ext cx="1739749" cy="11718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6"/>
          <p:cNvPicPr/>
          <p:nvPr/>
        </p:nvPicPr>
        <p:blipFill>
          <a:blip r:embed="rId3"/>
          <a:stretch/>
        </p:blipFill>
        <p:spPr>
          <a:xfrm>
            <a:off x="-74928" y="4520555"/>
            <a:ext cx="3121262" cy="1257372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242075" y="665974"/>
            <a:ext cx="11436057" cy="16311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926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Various pre-processing methods used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91400" y="1703439"/>
            <a:ext cx="10588794" cy="5224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3047665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4"/>
          <p:cNvSpPr/>
          <p:nvPr/>
        </p:nvSpPr>
        <p:spPr>
          <a:xfrm>
            <a:off x="6095772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5"/>
          <p:cNvSpPr/>
          <p:nvPr/>
        </p:nvSpPr>
        <p:spPr>
          <a:xfrm>
            <a:off x="9143880" y="1792554"/>
            <a:ext cx="443" cy="3988477"/>
          </a:xfrm>
          <a:prstGeom prst="line">
            <a:avLst/>
          </a:prstGeom>
          <a:ln w="38160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Picture 9"/>
          <p:cNvPicPr/>
          <p:nvPr/>
        </p:nvPicPr>
        <p:blipFill>
          <a:blip r:embed="rId4"/>
          <a:stretch/>
        </p:blipFill>
        <p:spPr>
          <a:xfrm>
            <a:off x="5791183" y="3869701"/>
            <a:ext cx="3696302" cy="2187987"/>
          </a:xfrm>
          <a:prstGeom prst="rect">
            <a:avLst/>
          </a:prstGeom>
          <a:ln>
            <a:noFill/>
          </a:ln>
        </p:spPr>
      </p:pic>
      <p:sp>
        <p:nvSpPr>
          <p:cNvPr id="163" name="CustomShape 6"/>
          <p:cNvSpPr/>
          <p:nvPr/>
        </p:nvSpPr>
        <p:spPr>
          <a:xfrm>
            <a:off x="5895373" y="5841328"/>
            <a:ext cx="3565067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Roope Tervo 2018. Original 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Mjanson srf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CC-BY-SA-3.0.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5960104" y="1844871"/>
            <a:ext cx="3151411" cy="13260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with and without imputation and normalisation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14"/>
          <p:cNvPicPr/>
          <p:nvPr/>
        </p:nvPicPr>
        <p:blipFill>
          <a:blip r:embed="rId6"/>
          <a:stretch/>
        </p:blipFill>
        <p:spPr>
          <a:xfrm>
            <a:off x="9256494" y="3538954"/>
            <a:ext cx="2544893" cy="2492133"/>
          </a:xfrm>
          <a:prstGeom prst="rect">
            <a:avLst/>
          </a:prstGeom>
          <a:ln>
            <a:noFill/>
          </a:ln>
        </p:spPr>
      </p:pic>
      <p:sp>
        <p:nvSpPr>
          <p:cNvPr id="166" name="CustomShape 8"/>
          <p:cNvSpPr/>
          <p:nvPr/>
        </p:nvSpPr>
        <p:spPr>
          <a:xfrm>
            <a:off x="9039247" y="1844870"/>
            <a:ext cx="3151411" cy="887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Tried PCA, ICA and K-Means clustering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9467977" y="5856402"/>
            <a:ext cx="2098872" cy="3356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Roope Tervo 2018. 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image: </a:t>
            </a:r>
            <a:r>
              <a:rPr lang="en-US" sz="739" u="sng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Nicoguaro</a:t>
            </a: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CC4-BY.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922191" y="4964359"/>
            <a:ext cx="689427" cy="297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1232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100km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-104633" y="1908271"/>
            <a:ext cx="3151411" cy="2203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Observations fetched with 100 km radius from train station using aggregation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3"/>
          <p:cNvSpPr/>
          <p:nvPr/>
        </p:nvSpPr>
        <p:spPr>
          <a:xfrm>
            <a:off x="2943474" y="1950391"/>
            <a:ext cx="3151411" cy="17641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marL="243857">
              <a:lnSpc>
                <a:spcPct val="13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Calculated 3h and 6h precipitation accumulation sums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59"/>
          <p:cNvPicPr/>
          <p:nvPr/>
        </p:nvPicPr>
        <p:blipFill>
          <a:blip r:embed="rId8"/>
          <a:stretch/>
        </p:blipFill>
        <p:spPr>
          <a:xfrm>
            <a:off x="3454670" y="3337668"/>
            <a:ext cx="2219466" cy="250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3"/>
          <p:cNvSpPr/>
          <p:nvPr/>
        </p:nvSpPr>
        <p:spPr>
          <a:xfrm>
            <a:off x="4332081" y="1563780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23366" y="1563780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7984047" y="1569547"/>
            <a:ext cx="2001332" cy="4482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pPr algn="ctr">
              <a:lnSpc>
                <a:spcPct val="100000"/>
              </a:lnSpc>
            </a:pPr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LSTM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0"/>
          <p:cNvPicPr/>
          <p:nvPr/>
        </p:nvPicPr>
        <p:blipFill>
          <a:blip r:embed="rId3"/>
          <a:srcRect t="12376" b="7354"/>
          <a:stretch/>
        </p:blipFill>
        <p:spPr>
          <a:xfrm>
            <a:off x="4206610" y="2429665"/>
            <a:ext cx="2341833" cy="1409445"/>
          </a:xfrm>
          <a:prstGeom prst="rect">
            <a:avLst/>
          </a:prstGeom>
          <a:ln>
            <a:noFill/>
          </a:ln>
        </p:spPr>
      </p:pic>
      <p:sp>
        <p:nvSpPr>
          <p:cNvPr id="195" name="CustomShape 6"/>
          <p:cNvSpPr/>
          <p:nvPr/>
        </p:nvSpPr>
        <p:spPr>
          <a:xfrm>
            <a:off x="4170282" y="3763947"/>
            <a:ext cx="2117493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Venkata Jagannath</a:t>
            </a: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Graphic 13"/>
          <p:cNvPicPr/>
          <p:nvPr/>
        </p:nvPicPr>
        <p:blipFill>
          <a:blip r:embed="rId5"/>
          <a:stretch/>
        </p:blipFill>
        <p:spPr>
          <a:xfrm>
            <a:off x="547108" y="2317937"/>
            <a:ext cx="2153848" cy="1420972"/>
          </a:xfrm>
          <a:prstGeom prst="rect">
            <a:avLst/>
          </a:prstGeom>
          <a:ln>
            <a:noFill/>
          </a:ln>
        </p:spPr>
      </p:pic>
      <p:sp>
        <p:nvSpPr>
          <p:cNvPr id="197" name="CustomShape 7"/>
          <p:cNvSpPr/>
          <p:nvPr/>
        </p:nvSpPr>
        <p:spPr>
          <a:xfrm>
            <a:off x="551098" y="3740239"/>
            <a:ext cx="725339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 dirty="0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CC0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6"/>
          <p:cNvPicPr/>
          <p:nvPr/>
        </p:nvPicPr>
        <p:blipFill>
          <a:blip r:embed="rId6"/>
          <a:stretch/>
        </p:blipFill>
        <p:spPr>
          <a:xfrm>
            <a:off x="7739312" y="2324592"/>
            <a:ext cx="2490803" cy="1420972"/>
          </a:xfrm>
          <a:prstGeom prst="rect">
            <a:avLst/>
          </a:prstGeom>
          <a:ln>
            <a:noFill/>
          </a:ln>
        </p:spPr>
      </p:pic>
      <p:sp>
        <p:nvSpPr>
          <p:cNvPr id="199" name="CustomShape 8"/>
          <p:cNvSpPr/>
          <p:nvPr/>
        </p:nvSpPr>
        <p:spPr>
          <a:xfrm>
            <a:off x="7899865" y="3766213"/>
            <a:ext cx="1781868" cy="223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0840" tIns="55420" rIns="110840" bIns="55420"/>
          <a:lstStyle/>
          <a:p>
            <a:pPr>
              <a:lnSpc>
                <a:spcPct val="100000"/>
              </a:lnSpc>
            </a:pP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Image: </a:t>
            </a:r>
            <a:r>
              <a:rPr lang="en-US" sz="739" u="sng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BiObserver</a:t>
            </a:r>
            <a:r>
              <a:rPr lang="en-US" sz="739" spc="-1">
                <a:solidFill>
                  <a:srgbClr val="49494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License: CC4-BY</a:t>
            </a:r>
            <a:endParaRPr lang="en-US" sz="2217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606075" y="4612774"/>
            <a:ext cx="9379304" cy="932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840" tIns="55420" rIns="110840" bIns="55420"/>
          <a:lstStyle/>
          <a:p>
            <a:r>
              <a:rPr lang="en-US" sz="2217" spc="-1" dirty="0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</a:rPr>
              <a:t>Random search used for finding optimal hyper parameters of LR and RFR</a:t>
            </a: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US" sz="221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623366" y="524099"/>
            <a:ext cx="7360681" cy="788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3941" spc="-1" dirty="0">
                <a:solidFill>
                  <a:schemeClr val="accent3"/>
                </a:solidFill>
                <a:uFill>
                  <a:solidFill>
                    <a:srgbClr val="FFFFFF"/>
                  </a:solidFill>
                </a:uFill>
                <a:latin typeface="Avenir Roman"/>
                <a:ea typeface="DejaVu Sans"/>
              </a:rPr>
              <a:t>Three ML methods considered</a:t>
            </a:r>
            <a:endParaRPr lang="en-US" sz="2217" spc="-1" dirty="0">
              <a:solidFill>
                <a:schemeClr val="accent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Ilmatieteen laitos">
      <a:dk1>
        <a:srgbClr val="000000"/>
      </a:dk1>
      <a:lt1>
        <a:srgbClr val="FFFFFF"/>
      </a:lt1>
      <a:dk2>
        <a:srgbClr val="2F3092"/>
      </a:dk2>
      <a:lt2>
        <a:srgbClr val="E7E6E6"/>
      </a:lt2>
      <a:accent1>
        <a:srgbClr val="2F3092"/>
      </a:accent1>
      <a:accent2>
        <a:srgbClr val="3A66E2"/>
      </a:accent2>
      <a:accent3>
        <a:srgbClr val="02B8CE"/>
      </a:accent3>
      <a:accent4>
        <a:srgbClr val="52C1A0"/>
      </a:accent4>
      <a:accent5>
        <a:srgbClr val="000000"/>
      </a:accent5>
      <a:accent6>
        <a:srgbClr val="70AD47"/>
      </a:accent6>
      <a:hlink>
        <a:srgbClr val="3A66E2"/>
      </a:hlink>
      <a:folHlink>
        <a:srgbClr val="3A66E2"/>
      </a:folHlink>
    </a:clrScheme>
    <a:fontScheme name="Ilmatieteen laito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itys1" id="{2C7A9634-62B5-194B-9D6F-7943488F482D}" vid="{D7FDFBD7-A665-8045-B792-B9212DB1A8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il_template_16_9</Template>
  <TotalTime>55674</TotalTime>
  <Words>1365</Words>
  <Application>Microsoft Macintosh PowerPoint</Application>
  <PresentationFormat>Widescreen</PresentationFormat>
  <Paragraphs>242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Open Sans</vt:lpstr>
      <vt:lpstr>Avenir Book</vt:lpstr>
      <vt:lpstr>Times New Roman</vt:lpstr>
      <vt:lpstr>Abadi MT Condensed Light</vt:lpstr>
      <vt:lpstr>Avenir Medium</vt:lpstr>
      <vt:lpstr>Arial</vt:lpstr>
      <vt:lpstr>StarSymbol</vt:lpstr>
      <vt:lpstr>Courier New</vt:lpstr>
      <vt:lpstr>Avenir Roman</vt:lpstr>
      <vt:lpstr>Office-teema</vt:lpstr>
      <vt:lpstr>Using Cloud to Streamline R&amp;D Workflow Predicting Train Delays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Spark Rough estimates of run times</vt:lpstr>
      <vt:lpstr>Apache Spark Cloud benefits</vt:lpstr>
      <vt:lpstr>Big Query</vt:lpstr>
      <vt:lpstr>Data Studio</vt:lpstr>
      <vt:lpstr>General Notes</vt:lpstr>
      <vt:lpstr>Cloud resources improved the results</vt:lpstr>
      <vt:lpstr>Main advances are additional services</vt:lpstr>
      <vt:lpstr>Scriptable environment really helps reproducibility </vt:lpstr>
      <vt:lpstr>Scriptable environment can be moved to the data</vt:lpstr>
      <vt:lpstr>Summary</vt:lpstr>
      <vt:lpstr>Questions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power grid companies</dc:title>
  <dc:subject/>
  <dc:creator>Roope Tervo</dc:creator>
  <dc:description/>
  <cp:lastModifiedBy>Roope Tervo</cp:lastModifiedBy>
  <cp:revision>851</cp:revision>
  <cp:lastPrinted>2019-10-15T15:38:29Z</cp:lastPrinted>
  <dcterms:created xsi:type="dcterms:W3CDTF">2017-08-17T13:14:09Z</dcterms:created>
  <dcterms:modified xsi:type="dcterms:W3CDTF">2020-01-08T10:04:31Z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FMI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